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63" r:id="rId4"/>
    <p:sldId id="259" r:id="rId5"/>
    <p:sldId id="264" r:id="rId6"/>
    <p:sldId id="265" r:id="rId7"/>
    <p:sldId id="266" r:id="rId8"/>
    <p:sldId id="268" r:id="rId9"/>
    <p:sldId id="269" r:id="rId10"/>
    <p:sldId id="267" r:id="rId11"/>
    <p:sldId id="279" r:id="rId12"/>
    <p:sldId id="257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0" r:id="rId21"/>
    <p:sldId id="271" r:id="rId22"/>
    <p:sldId id="258" r:id="rId23"/>
    <p:sldId id="260" r:id="rId24"/>
    <p:sldId id="26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36" d="100"/>
          <a:sy n="36" d="100"/>
        </p:scale>
        <p:origin x="10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-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FA75466-758A-4366-8CD1-5528650625A5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C67CA8-62C0-4701-A69D-3915F5B350E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911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0F076853-C91F-47FF-BE48-8879B49BFF26}" type="slidenum">
              <a:rPr kumimoji="0" lang="he-IL" altLang="he-IL" sz="1200" smtClean="0"/>
              <a:pPr/>
              <a:t>8</a:t>
            </a:fld>
            <a:endParaRPr kumimoji="0" lang="en-US" altLang="he-IL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1266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0F1D0043-DD28-44F9-82AF-DEF0D6CF7F96}" type="slidenum">
              <a:rPr kumimoji="0" lang="he-IL" altLang="he-IL" sz="1200" smtClean="0"/>
              <a:pPr/>
              <a:t>10</a:t>
            </a:fld>
            <a:endParaRPr kumimoji="0" lang="en-US" altLang="he-IL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4313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A699B251-E5D2-481B-8B4A-5A3D4DFFABDF}" type="slidenum">
              <a:rPr kumimoji="0" lang="he-IL" altLang="he-IL" sz="1200" smtClean="0"/>
              <a:pPr/>
              <a:t>12</a:t>
            </a:fld>
            <a:endParaRPr kumimoji="0" lang="en-US" altLang="he-IL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8368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fld id="{DD509177-78D1-45AD-9229-B2E0E9389E44}" type="slidenum">
              <a:rPr kumimoji="0" lang="he-IL" altLang="he-IL" sz="1200" smtClean="0"/>
              <a:pPr/>
              <a:t>21</a:t>
            </a:fld>
            <a:endParaRPr kumimoji="0" lang="en-US" altLang="he-IL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3034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9A2E2-F5DA-AC5B-BF23-29DC0A15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75" y="2291997"/>
            <a:ext cx="8693649" cy="22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1878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Self-Organizing Network</a:t>
            </a:r>
          </a:p>
        </p:txBody>
      </p:sp>
      <p:sp>
        <p:nvSpPr>
          <p:cNvPr id="118789" name="Oval 3"/>
          <p:cNvSpPr>
            <a:spLocks noChangeArrowheads="1"/>
          </p:cNvSpPr>
          <p:nvPr/>
        </p:nvSpPr>
        <p:spPr bwMode="auto">
          <a:xfrm>
            <a:off x="2895600" y="32766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0" name="Oval 4"/>
          <p:cNvSpPr>
            <a:spLocks noChangeArrowheads="1"/>
          </p:cNvSpPr>
          <p:nvPr/>
        </p:nvSpPr>
        <p:spPr bwMode="auto">
          <a:xfrm>
            <a:off x="48768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1" name="Oval 5"/>
          <p:cNvSpPr>
            <a:spLocks noChangeArrowheads="1"/>
          </p:cNvSpPr>
          <p:nvPr/>
        </p:nvSpPr>
        <p:spPr bwMode="auto">
          <a:xfrm>
            <a:off x="7162800" y="4343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2" name="Oval 6"/>
          <p:cNvSpPr>
            <a:spLocks noChangeArrowheads="1"/>
          </p:cNvSpPr>
          <p:nvPr/>
        </p:nvSpPr>
        <p:spPr bwMode="auto">
          <a:xfrm>
            <a:off x="6019800" y="4343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3" name="Oval 7"/>
          <p:cNvSpPr>
            <a:spLocks noChangeArrowheads="1"/>
          </p:cNvSpPr>
          <p:nvPr/>
        </p:nvSpPr>
        <p:spPr bwMode="auto">
          <a:xfrm>
            <a:off x="4800600" y="4419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4" name="Oval 8"/>
          <p:cNvSpPr>
            <a:spLocks noChangeArrowheads="1"/>
          </p:cNvSpPr>
          <p:nvPr/>
        </p:nvSpPr>
        <p:spPr bwMode="auto">
          <a:xfrm>
            <a:off x="7086600" y="3505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5" name="Oval 9"/>
          <p:cNvSpPr>
            <a:spLocks noChangeArrowheads="1"/>
          </p:cNvSpPr>
          <p:nvPr/>
        </p:nvSpPr>
        <p:spPr bwMode="auto">
          <a:xfrm>
            <a:off x="7162800" y="2819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6" name="Oval 10"/>
          <p:cNvSpPr>
            <a:spLocks noChangeArrowheads="1"/>
          </p:cNvSpPr>
          <p:nvPr/>
        </p:nvSpPr>
        <p:spPr bwMode="auto">
          <a:xfrm>
            <a:off x="71628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7" name="Oval 11"/>
          <p:cNvSpPr>
            <a:spLocks noChangeArrowheads="1"/>
          </p:cNvSpPr>
          <p:nvPr/>
        </p:nvSpPr>
        <p:spPr bwMode="auto">
          <a:xfrm>
            <a:off x="6019800" y="3505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8" name="Oval 12"/>
          <p:cNvSpPr>
            <a:spLocks noChangeArrowheads="1"/>
          </p:cNvSpPr>
          <p:nvPr/>
        </p:nvSpPr>
        <p:spPr bwMode="auto">
          <a:xfrm>
            <a:off x="5943600" y="2819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799" name="Oval 13"/>
          <p:cNvSpPr>
            <a:spLocks noChangeArrowheads="1"/>
          </p:cNvSpPr>
          <p:nvPr/>
        </p:nvSpPr>
        <p:spPr bwMode="auto">
          <a:xfrm>
            <a:off x="59436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0" name="Oval 14"/>
          <p:cNvSpPr>
            <a:spLocks noChangeArrowheads="1"/>
          </p:cNvSpPr>
          <p:nvPr/>
        </p:nvSpPr>
        <p:spPr bwMode="auto">
          <a:xfrm>
            <a:off x="4876800" y="3505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1" name="Oval 15"/>
          <p:cNvSpPr>
            <a:spLocks noChangeArrowheads="1"/>
          </p:cNvSpPr>
          <p:nvPr/>
        </p:nvSpPr>
        <p:spPr bwMode="auto">
          <a:xfrm>
            <a:off x="4876800" y="2743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2" name="Line 16"/>
          <p:cNvSpPr>
            <a:spLocks noChangeShapeType="1"/>
          </p:cNvSpPr>
          <p:nvPr/>
        </p:nvSpPr>
        <p:spPr bwMode="auto">
          <a:xfrm flipV="1">
            <a:off x="3352800" y="2438400"/>
            <a:ext cx="14478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8803" name="Oval 17"/>
          <p:cNvSpPr>
            <a:spLocks noChangeArrowheads="1"/>
          </p:cNvSpPr>
          <p:nvPr/>
        </p:nvSpPr>
        <p:spPr bwMode="auto">
          <a:xfrm>
            <a:off x="2971800" y="3962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4" name="Oval 18"/>
          <p:cNvSpPr>
            <a:spLocks noChangeArrowheads="1"/>
          </p:cNvSpPr>
          <p:nvPr/>
        </p:nvSpPr>
        <p:spPr bwMode="auto">
          <a:xfrm>
            <a:off x="2971800" y="4648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18805" name="Line 19"/>
          <p:cNvSpPr>
            <a:spLocks noChangeShapeType="1"/>
          </p:cNvSpPr>
          <p:nvPr/>
        </p:nvSpPr>
        <p:spPr bwMode="auto">
          <a:xfrm flipV="1">
            <a:off x="3352800" y="30480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6" name="Line 20"/>
          <p:cNvSpPr>
            <a:spLocks noChangeShapeType="1"/>
          </p:cNvSpPr>
          <p:nvPr/>
        </p:nvSpPr>
        <p:spPr bwMode="auto">
          <a:xfrm>
            <a:off x="3429000" y="3581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7" name="Line 21"/>
          <p:cNvSpPr>
            <a:spLocks noChangeShapeType="1"/>
          </p:cNvSpPr>
          <p:nvPr/>
        </p:nvSpPr>
        <p:spPr bwMode="auto">
          <a:xfrm>
            <a:off x="3505200" y="36576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8" name="Line 22"/>
          <p:cNvSpPr>
            <a:spLocks noChangeShapeType="1"/>
          </p:cNvSpPr>
          <p:nvPr/>
        </p:nvSpPr>
        <p:spPr bwMode="auto">
          <a:xfrm flipV="1">
            <a:off x="3429000" y="2514600"/>
            <a:ext cx="2514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09" name="Line 23"/>
          <p:cNvSpPr>
            <a:spLocks noChangeShapeType="1"/>
          </p:cNvSpPr>
          <p:nvPr/>
        </p:nvSpPr>
        <p:spPr bwMode="auto">
          <a:xfrm flipV="1">
            <a:off x="3276600" y="3048000"/>
            <a:ext cx="2590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0" name="Line 24"/>
          <p:cNvSpPr>
            <a:spLocks noChangeShapeType="1"/>
          </p:cNvSpPr>
          <p:nvPr/>
        </p:nvSpPr>
        <p:spPr bwMode="auto">
          <a:xfrm>
            <a:off x="3429000" y="3581400"/>
            <a:ext cx="2514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1" name="Line 25"/>
          <p:cNvSpPr>
            <a:spLocks noChangeShapeType="1"/>
          </p:cNvSpPr>
          <p:nvPr/>
        </p:nvSpPr>
        <p:spPr bwMode="auto">
          <a:xfrm>
            <a:off x="3429000" y="3657600"/>
            <a:ext cx="2590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2" name="Line 26"/>
          <p:cNvSpPr>
            <a:spLocks noChangeShapeType="1"/>
          </p:cNvSpPr>
          <p:nvPr/>
        </p:nvSpPr>
        <p:spPr bwMode="auto">
          <a:xfrm flipV="1">
            <a:off x="3276600" y="2362200"/>
            <a:ext cx="3810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3" name="Line 27"/>
          <p:cNvSpPr>
            <a:spLocks noChangeShapeType="1"/>
          </p:cNvSpPr>
          <p:nvPr/>
        </p:nvSpPr>
        <p:spPr bwMode="auto">
          <a:xfrm flipV="1">
            <a:off x="3581400" y="3124200"/>
            <a:ext cx="3352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4" name="Line 28"/>
          <p:cNvSpPr>
            <a:spLocks noChangeShapeType="1"/>
          </p:cNvSpPr>
          <p:nvPr/>
        </p:nvSpPr>
        <p:spPr bwMode="auto">
          <a:xfrm>
            <a:off x="3352800" y="3657600"/>
            <a:ext cx="3581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5" name="Line 29"/>
          <p:cNvSpPr>
            <a:spLocks noChangeShapeType="1"/>
          </p:cNvSpPr>
          <p:nvPr/>
        </p:nvSpPr>
        <p:spPr bwMode="auto">
          <a:xfrm>
            <a:off x="5486400" y="29718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6" name="Line 30"/>
          <p:cNvSpPr>
            <a:spLocks noChangeShapeType="1"/>
          </p:cNvSpPr>
          <p:nvPr/>
        </p:nvSpPr>
        <p:spPr bwMode="auto">
          <a:xfrm>
            <a:off x="5410200" y="22860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7" name="Line 31"/>
          <p:cNvSpPr>
            <a:spLocks noChangeShapeType="1"/>
          </p:cNvSpPr>
          <p:nvPr/>
        </p:nvSpPr>
        <p:spPr bwMode="auto">
          <a:xfrm>
            <a:off x="6553200" y="22860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8" name="Line 32"/>
          <p:cNvSpPr>
            <a:spLocks noChangeShapeType="1"/>
          </p:cNvSpPr>
          <p:nvPr/>
        </p:nvSpPr>
        <p:spPr bwMode="auto">
          <a:xfrm>
            <a:off x="6553200" y="29718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19" name="Line 33"/>
          <p:cNvSpPr>
            <a:spLocks noChangeShapeType="1"/>
          </p:cNvSpPr>
          <p:nvPr/>
        </p:nvSpPr>
        <p:spPr bwMode="auto">
          <a:xfrm>
            <a:off x="5486400" y="38100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0" name="Line 34"/>
          <p:cNvSpPr>
            <a:spLocks noChangeShapeType="1"/>
          </p:cNvSpPr>
          <p:nvPr/>
        </p:nvSpPr>
        <p:spPr bwMode="auto">
          <a:xfrm>
            <a:off x="6629400" y="37338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1" name="Line 35"/>
          <p:cNvSpPr>
            <a:spLocks noChangeShapeType="1"/>
          </p:cNvSpPr>
          <p:nvPr/>
        </p:nvSpPr>
        <p:spPr bwMode="auto">
          <a:xfrm>
            <a:off x="5486400" y="46482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2" name="Line 36"/>
          <p:cNvSpPr>
            <a:spLocks noChangeShapeType="1"/>
          </p:cNvSpPr>
          <p:nvPr/>
        </p:nvSpPr>
        <p:spPr bwMode="auto">
          <a:xfrm>
            <a:off x="6629400" y="4648200"/>
            <a:ext cx="5334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3" name="Line 37"/>
          <p:cNvSpPr>
            <a:spLocks noChangeShapeType="1"/>
          </p:cNvSpPr>
          <p:nvPr/>
        </p:nvSpPr>
        <p:spPr bwMode="auto">
          <a:xfrm>
            <a:off x="7391400" y="2590800"/>
            <a:ext cx="0" cy="175260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4" name="Line 38"/>
          <p:cNvSpPr>
            <a:spLocks noChangeShapeType="1"/>
          </p:cNvSpPr>
          <p:nvPr/>
        </p:nvSpPr>
        <p:spPr bwMode="auto">
          <a:xfrm>
            <a:off x="6172200" y="2590800"/>
            <a:ext cx="0" cy="175260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5" name="Line 39"/>
          <p:cNvSpPr>
            <a:spLocks noChangeShapeType="1"/>
          </p:cNvSpPr>
          <p:nvPr/>
        </p:nvSpPr>
        <p:spPr bwMode="auto">
          <a:xfrm>
            <a:off x="5105400" y="2667000"/>
            <a:ext cx="0" cy="175260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18826" name="Text Box 40"/>
          <p:cNvSpPr txBox="1">
            <a:spLocks noChangeArrowheads="1"/>
          </p:cNvSpPr>
          <p:nvPr/>
        </p:nvSpPr>
        <p:spPr bwMode="auto">
          <a:xfrm>
            <a:off x="8305800" y="2133601"/>
            <a:ext cx="2819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he-IL" altLang="he-IL" sz="3000" b="1">
              <a:latin typeface="Arial" panose="020B0604020202020204" pitchFamily="34" charset="0"/>
            </a:endParaRPr>
          </a:p>
        </p:txBody>
      </p:sp>
      <p:sp>
        <p:nvSpPr>
          <p:cNvPr id="118827" name="Text Box 41"/>
          <p:cNvSpPr txBox="1">
            <a:spLocks noChangeArrowheads="1"/>
          </p:cNvSpPr>
          <p:nvPr/>
        </p:nvSpPr>
        <p:spPr bwMode="auto">
          <a:xfrm>
            <a:off x="7848600" y="2438401"/>
            <a:ext cx="2819400" cy="306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he-IL" sz="3000" b="1">
                <a:latin typeface="Arial" panose="020B0604020202020204" pitchFamily="34" charset="0"/>
              </a:rPr>
              <a:t>Weights from input to neurons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he-IL" sz="3000" b="1">
                <a:latin typeface="Arial" panose="020B0604020202020204" pitchFamily="34" charset="0"/>
              </a:rPr>
              <a:t>Topology between neurons</a:t>
            </a:r>
          </a:p>
        </p:txBody>
      </p:sp>
    </p:spTree>
    <p:extLst>
      <p:ext uri="{BB962C8B-B14F-4D97-AF65-F5344CB8AC3E}">
        <p14:creationId xmlns:p14="http://schemas.microsoft.com/office/powerpoint/2010/main" val="163945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15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21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FBB535-2038-E899-8857-527ECB5D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endParaRPr lang="en-US" sz="4800" dirty="0">
              <a:solidFill>
                <a:srgbClr val="262626"/>
              </a:solidFill>
            </a:endParaRPr>
          </a:p>
        </p:txBody>
      </p:sp>
      <p:pic>
        <p:nvPicPr>
          <p:cNvPr id="3" name="Picture 4" descr="somatosensory">
            <a:extLst>
              <a:ext uri="{FF2B5EF4-FFF2-40B4-BE49-F238E27FC236}">
                <a16:creationId xmlns:a16="http://schemas.microsoft.com/office/drawing/2014/main" id="{76552856-3400-0B49-7A8B-ABF8FBB0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3589" y="982131"/>
            <a:ext cx="4799624" cy="4893735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32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9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pic>
        <p:nvPicPr>
          <p:cNvPr id="129028" name="Picture 2" descr="Ritterscan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4603750" cy="716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58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EDC31B-C16E-545D-3B86-60177DDB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0"/>
            <a:ext cx="12192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E6FF3-BE03-A42B-1FC9-525E0A4D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70" y="0"/>
            <a:ext cx="829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6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548CA-65FE-9DCB-1E6D-B4BBA933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8575"/>
            <a:ext cx="99250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C8DA-9CD1-F091-EAA4-20E50DEF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60" y="0"/>
            <a:ext cx="914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64454-EBEA-E00C-3EE4-F2803444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92" y="0"/>
            <a:ext cx="943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049B4-ADE2-C416-644B-90DC9D10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64" y="0"/>
            <a:ext cx="901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910C6-0F54-F3B4-CABA-02DDED58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99" y="0"/>
            <a:ext cx="9213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7F48-50B4-935B-1F13-33FD2DB5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A39A-0EF6-3DA7-0060-AD273B10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64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7826" y="1987825"/>
            <a:ext cx="4055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Go to Moodle Pdfs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645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June 30, 2004</a:t>
            </a:r>
          </a:p>
        </p:txBody>
      </p:sp>
      <p:sp>
        <p:nvSpPr>
          <p:cNvPr id="12288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/>
              <a:t>Placement of Mesh via Self Organizing NNs2</a:t>
            </a:r>
          </a:p>
        </p:txBody>
      </p:sp>
      <p:pic>
        <p:nvPicPr>
          <p:cNvPr id="122885" name="Picture 3" descr="p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6250" r="17708" b="64583"/>
          <a:stretch>
            <a:fillRect/>
          </a:stretch>
        </p:blipFill>
        <p:spPr bwMode="auto">
          <a:xfrm>
            <a:off x="1981200" y="1905000"/>
            <a:ext cx="2514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4" descr="p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2" t="12471" r="20833" b="61111"/>
          <a:stretch>
            <a:fillRect/>
          </a:stretch>
        </p:blipFill>
        <p:spPr bwMode="auto">
          <a:xfrm>
            <a:off x="4648200" y="1905000"/>
            <a:ext cx="2514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7" name="Picture 5" descr="p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1" t="12210" r="21875" b="63889"/>
          <a:stretch>
            <a:fillRect/>
          </a:stretch>
        </p:blipFill>
        <p:spPr bwMode="auto">
          <a:xfrm>
            <a:off x="7696200" y="1905000"/>
            <a:ext cx="2438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8" name="Picture 6" descr="p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2" t="9723" r="20833" b="68056"/>
          <a:stretch>
            <a:fillRect/>
          </a:stretch>
        </p:blipFill>
        <p:spPr bwMode="auto">
          <a:xfrm>
            <a:off x="2057400" y="4419600"/>
            <a:ext cx="2514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9" name="Picture 7" descr="p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t="12500" r="18750" b="64583"/>
          <a:stretch>
            <a:fillRect/>
          </a:stretch>
        </p:blipFill>
        <p:spPr bwMode="auto">
          <a:xfrm>
            <a:off x="4876800" y="4419600"/>
            <a:ext cx="2590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0" name="Picture 8" descr="p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2500" r="20833" b="64583"/>
          <a:stretch>
            <a:fillRect/>
          </a:stretch>
        </p:blipFill>
        <p:spPr bwMode="auto">
          <a:xfrm>
            <a:off x="7848600" y="4419600"/>
            <a:ext cx="2590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1" name="Text Box 9"/>
          <p:cNvSpPr txBox="1">
            <a:spLocks noChangeArrowheads="1"/>
          </p:cNvSpPr>
          <p:nvPr/>
        </p:nvSpPr>
        <p:spPr bwMode="auto">
          <a:xfrm>
            <a:off x="2498725" y="3470275"/>
            <a:ext cx="1443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0</a:t>
            </a:r>
          </a:p>
        </p:txBody>
      </p:sp>
      <p:sp>
        <p:nvSpPr>
          <p:cNvPr id="122892" name="Text Box 10"/>
          <p:cNvSpPr txBox="1">
            <a:spLocks noChangeArrowheads="1"/>
          </p:cNvSpPr>
          <p:nvPr/>
        </p:nvSpPr>
        <p:spPr bwMode="auto">
          <a:xfrm>
            <a:off x="5470526" y="3470276"/>
            <a:ext cx="18485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500;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=288</a:t>
            </a:r>
          </a:p>
        </p:txBody>
      </p:sp>
      <p:sp>
        <p:nvSpPr>
          <p:cNvPr id="122893" name="Text Box 11"/>
          <p:cNvSpPr txBox="1">
            <a:spLocks noChangeArrowheads="1"/>
          </p:cNvSpPr>
          <p:nvPr/>
        </p:nvSpPr>
        <p:spPr bwMode="auto">
          <a:xfrm>
            <a:off x="8442325" y="3394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2894" name="Text Box 12"/>
          <p:cNvSpPr txBox="1">
            <a:spLocks noChangeArrowheads="1"/>
          </p:cNvSpPr>
          <p:nvPr/>
        </p:nvSpPr>
        <p:spPr bwMode="auto">
          <a:xfrm>
            <a:off x="8366126" y="3470276"/>
            <a:ext cx="20024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2000;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 238</a:t>
            </a:r>
          </a:p>
        </p:txBody>
      </p:sp>
      <p:sp>
        <p:nvSpPr>
          <p:cNvPr id="122895" name="Text Box 13"/>
          <p:cNvSpPr txBox="1">
            <a:spLocks noChangeArrowheads="1"/>
          </p:cNvSpPr>
          <p:nvPr/>
        </p:nvSpPr>
        <p:spPr bwMode="auto">
          <a:xfrm>
            <a:off x="2422526" y="5756276"/>
            <a:ext cx="20024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6000;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=223</a:t>
            </a:r>
          </a:p>
        </p:txBody>
      </p:sp>
      <p:sp>
        <p:nvSpPr>
          <p:cNvPr id="122896" name="Text Box 14"/>
          <p:cNvSpPr txBox="1">
            <a:spLocks noChangeArrowheads="1"/>
          </p:cNvSpPr>
          <p:nvPr/>
        </p:nvSpPr>
        <p:spPr bwMode="auto">
          <a:xfrm>
            <a:off x="5546725" y="5756276"/>
            <a:ext cx="21563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12000;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 208</a:t>
            </a:r>
          </a:p>
        </p:txBody>
      </p:sp>
      <p:sp>
        <p:nvSpPr>
          <p:cNvPr id="122897" name="Text Box 15"/>
          <p:cNvSpPr txBox="1">
            <a:spLocks noChangeArrowheads="1"/>
          </p:cNvSpPr>
          <p:nvPr/>
        </p:nvSpPr>
        <p:spPr bwMode="auto">
          <a:xfrm>
            <a:off x="8518525" y="5756276"/>
            <a:ext cx="21563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Iteration 30000;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400"/>
              <a:t>Quality =202</a:t>
            </a:r>
          </a:p>
        </p:txBody>
      </p:sp>
    </p:spTree>
    <p:extLst>
      <p:ext uri="{BB962C8B-B14F-4D97-AF65-F5344CB8AC3E}">
        <p14:creationId xmlns:p14="http://schemas.microsoft.com/office/powerpoint/2010/main" val="302964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MaxNet</a:t>
            </a:r>
            <a:r>
              <a:rPr lang="en-US" dirty="0"/>
              <a:t>)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961" y="5732645"/>
            <a:ext cx="426757" cy="4145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4453" y="2655887"/>
            <a:ext cx="407624" cy="3966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61" y="2771162"/>
            <a:ext cx="426757" cy="414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74" y="5732645"/>
            <a:ext cx="426757" cy="414564"/>
          </a:xfrm>
          <a:prstGeom prst="rect">
            <a:avLst/>
          </a:prstGeom>
        </p:spPr>
      </p:pic>
      <p:sp>
        <p:nvSpPr>
          <p:cNvPr id="15" name="U-Turn Arrow 14"/>
          <p:cNvSpPr/>
          <p:nvPr/>
        </p:nvSpPr>
        <p:spPr>
          <a:xfrm>
            <a:off x="2987438" y="2613336"/>
            <a:ext cx="3043556" cy="22513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26174" y="6021782"/>
            <a:ext cx="3146189" cy="24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19" y="2974025"/>
            <a:ext cx="3060457" cy="2377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01448" y="4379332"/>
            <a:ext cx="3060457" cy="2377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28" y="5421039"/>
            <a:ext cx="3403433" cy="27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6262">
            <a:off x="2074456" y="2860373"/>
            <a:ext cx="280260" cy="3060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968" y="2919812"/>
            <a:ext cx="432854" cy="30787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73" y="2919812"/>
            <a:ext cx="237765" cy="306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An(0) :=  Input(n)</a:t>
                </a:r>
                <a:endParaRPr lang="en-US" dirty="0"/>
              </a:p>
              <a:p>
                <a:r>
                  <a:rPr lang="en-US" sz="2400" dirty="0"/>
                  <a:t>An(new) : = </a:t>
                </a:r>
                <a:r>
                  <a:rPr lang="en-US" sz="4400" dirty="0">
                    <a:latin typeface="Symbol" panose="05050102010706020507" pitchFamily="18" charset="2"/>
                  </a:rPr>
                  <a:t>{</a:t>
                </a:r>
                <a:r>
                  <a:rPr lang="en-US" sz="2400" dirty="0"/>
                  <a:t>An(old) – </a:t>
                </a:r>
                <a:r>
                  <a:rPr lang="en-US" sz="2400" dirty="0">
                    <a:latin typeface="Symbol" panose="05050102010706020507" pitchFamily="18" charset="2"/>
                  </a:rPr>
                  <a:t>e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>
                  <a:latin typeface="Symbol" panose="05050102010706020507" pitchFamily="18" charset="2"/>
                </a:endParaRPr>
              </a:p>
              <a:p>
                <a:r>
                  <a:rPr lang="en-US" sz="2400" dirty="0"/>
                  <a:t>                         0 </a:t>
                </a:r>
                <a:r>
                  <a:rPr lang="en-US" sz="2400" i="1" dirty="0"/>
                  <a:t>otherwise</a:t>
                </a:r>
                <a:endParaRPr lang="he-IL" sz="2400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blipFill>
                <a:blip r:embed="rId8"/>
                <a:stretch>
                  <a:fillRect l="-1762" t="-3226" b="-80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433781" y="2603818"/>
            <a:ext cx="4296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0666" y="2973714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8875" y="3965273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9241" y="420105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8473" y="5483090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6104" y="5956247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2603" y="3965272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51939" y="4238681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7" name="U-Turn Arrow 36"/>
          <p:cNvSpPr/>
          <p:nvPr/>
        </p:nvSpPr>
        <p:spPr>
          <a:xfrm rot="12901610">
            <a:off x="2751026" y="4218866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8" name="U-Turn Arrow 37"/>
          <p:cNvSpPr/>
          <p:nvPr/>
        </p:nvSpPr>
        <p:spPr>
          <a:xfrm rot="1932847">
            <a:off x="2822464" y="4021013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rot="8786091">
            <a:off x="2900464" y="4557649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rot="19608279">
            <a:off x="2619115" y="4218860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27692" y="382574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74806" y="404516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97540" y="4321149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1462" y="513716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5" name="Curved Up Arrow 44"/>
          <p:cNvSpPr/>
          <p:nvPr/>
        </p:nvSpPr>
        <p:spPr>
          <a:xfrm rot="10954612">
            <a:off x="2428531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6" name="Curved Up Arrow 45"/>
          <p:cNvSpPr/>
          <p:nvPr/>
        </p:nvSpPr>
        <p:spPr>
          <a:xfrm rot="10954612">
            <a:off x="6116005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7" name="Curved Up Arrow 46"/>
          <p:cNvSpPr/>
          <p:nvPr/>
        </p:nvSpPr>
        <p:spPr>
          <a:xfrm rot="5125262">
            <a:off x="1470406" y="55035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6200000">
            <a:off x="6531313" y="5407053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2603" y="22859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03463" y="5681620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62996" y="5690547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5003" y="24383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81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Reminder     Independence and Correlations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13202"/>
            <a:ext cx="9705534" cy="3318936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Vectors  </a:t>
            </a:r>
            <a:r>
              <a:rPr lang="en-US" b="1" dirty="0"/>
              <a:t>a</a:t>
            </a:r>
            <a:r>
              <a:rPr lang="en-US" dirty="0"/>
              <a:t>  = (a1, a2,  … an)  and </a:t>
            </a:r>
            <a:r>
              <a:rPr lang="en-US" b="1" dirty="0"/>
              <a:t>b</a:t>
            </a:r>
            <a:r>
              <a:rPr lang="en-US" dirty="0"/>
              <a:t> = (b1,b2, … </a:t>
            </a:r>
            <a:r>
              <a:rPr lang="en-US" dirty="0" err="1"/>
              <a:t>bn</a:t>
            </a:r>
            <a:r>
              <a:rPr lang="en-US" dirty="0"/>
              <a:t>)</a:t>
            </a:r>
            <a:endParaRPr lang="he-IL" dirty="0"/>
          </a:p>
          <a:p>
            <a:pPr algn="l" rtl="0"/>
            <a:r>
              <a:rPr lang="en-US" b="1" dirty="0"/>
              <a:t>a </a:t>
            </a:r>
            <a:r>
              <a:rPr lang="en-US" dirty="0"/>
              <a:t>and </a:t>
            </a:r>
            <a:r>
              <a:rPr lang="en-US" b="1" dirty="0"/>
              <a:t>b  </a:t>
            </a:r>
            <a:r>
              <a:rPr lang="en-US" dirty="0"/>
              <a:t>are </a:t>
            </a:r>
            <a:r>
              <a:rPr lang="en-US" b="1" dirty="0"/>
              <a:t>independent  </a:t>
            </a:r>
            <a:r>
              <a:rPr lang="en-US" dirty="0"/>
              <a:t>if </a:t>
            </a:r>
            <a:r>
              <a:rPr lang="en-US" b="1" dirty="0"/>
              <a:t>a  b = 0  (i.e. inner product;  </a:t>
            </a:r>
            <a:r>
              <a:rPr lang="en-US" b="1" dirty="0">
                <a:latin typeface="Symbol" panose="05050102010706020507" pitchFamily="18" charset="2"/>
              </a:rPr>
              <a:t>S(</a:t>
            </a:r>
            <a:r>
              <a:rPr lang="en-US" b="1" dirty="0" err="1"/>
              <a:t>a_i</a:t>
            </a:r>
            <a:r>
              <a:rPr lang="en-US" b="1" dirty="0"/>
              <a:t> </a:t>
            </a:r>
            <a:r>
              <a:rPr lang="en-US" b="1" dirty="0" err="1"/>
              <a:t>b_i</a:t>
            </a:r>
            <a:r>
              <a:rPr lang="en-US" b="1" dirty="0"/>
              <a:t> ) = 0 )</a:t>
            </a:r>
          </a:p>
          <a:p>
            <a:pPr algn="l" rtl="0"/>
            <a:r>
              <a:rPr lang="en-US" dirty="0"/>
              <a:t>If we choose a from a set and b from a set the two sets are </a:t>
            </a:r>
            <a:r>
              <a:rPr lang="en-US" b="1" dirty="0"/>
              <a:t>uncorrelated</a:t>
            </a:r>
            <a:r>
              <a:rPr lang="en-US" dirty="0"/>
              <a:t> if the </a:t>
            </a:r>
            <a:r>
              <a:rPr lang="en-US" b="1" dirty="0"/>
              <a:t>expectation</a:t>
            </a:r>
            <a:r>
              <a:rPr lang="en-US" dirty="0"/>
              <a:t> of </a:t>
            </a:r>
            <a:r>
              <a:rPr lang="en-US" b="1" dirty="0">
                <a:latin typeface="Symbol" panose="05050102010706020507" pitchFamily="18" charset="2"/>
              </a:rPr>
              <a:t>S(</a:t>
            </a:r>
            <a:r>
              <a:rPr lang="en-US" b="1" dirty="0" err="1"/>
              <a:t>a_i</a:t>
            </a:r>
            <a:r>
              <a:rPr lang="en-US" b="1" dirty="0"/>
              <a:t> </a:t>
            </a:r>
            <a:r>
              <a:rPr lang="en-US" b="1" dirty="0" err="1"/>
              <a:t>b_i</a:t>
            </a:r>
            <a:r>
              <a:rPr lang="en-US" b="1" dirty="0"/>
              <a:t> ) </a:t>
            </a:r>
            <a:r>
              <a:rPr lang="en-US" dirty="0"/>
              <a:t>= 0.  (That is, the average of such choices = 0.)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If normalized the inner product is between -1 and 1; like cosine so a metric between vectors.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2323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Visualizing Weights and Vectors in Same Space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76" y="2536684"/>
            <a:ext cx="9601196" cy="3318936"/>
          </a:xfrm>
        </p:spPr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Flowchart: Connector 3"/>
          <p:cNvSpPr/>
          <p:nvPr/>
        </p:nvSpPr>
        <p:spPr>
          <a:xfrm>
            <a:off x="1927274" y="310055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lowchart: Connector 4"/>
          <p:cNvSpPr/>
          <p:nvPr/>
        </p:nvSpPr>
        <p:spPr>
          <a:xfrm>
            <a:off x="1927274" y="3879296"/>
            <a:ext cx="457200" cy="457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lowchart: Connector 5"/>
          <p:cNvSpPr/>
          <p:nvPr/>
        </p:nvSpPr>
        <p:spPr>
          <a:xfrm>
            <a:off x="1927274" y="495143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lowchart: Connector 6"/>
          <p:cNvSpPr/>
          <p:nvPr/>
        </p:nvSpPr>
        <p:spPr>
          <a:xfrm>
            <a:off x="4403188" y="2743200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Connector 7"/>
          <p:cNvSpPr/>
          <p:nvPr/>
        </p:nvSpPr>
        <p:spPr>
          <a:xfrm>
            <a:off x="4403188" y="363662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lowchart: Connector 8"/>
          <p:cNvSpPr/>
          <p:nvPr/>
        </p:nvSpPr>
        <p:spPr>
          <a:xfrm>
            <a:off x="4403188" y="4413999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Connector 9"/>
          <p:cNvSpPr/>
          <p:nvPr/>
        </p:nvSpPr>
        <p:spPr>
          <a:xfrm>
            <a:off x="4403188" y="532201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84474" y="2978834"/>
            <a:ext cx="2018714" cy="3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44726" y="3100558"/>
            <a:ext cx="1659988" cy="10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84474" y="3214468"/>
            <a:ext cx="1920240" cy="196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>
            <a:off x="2384474" y="3336192"/>
            <a:ext cx="1920240" cy="54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</p:cNvCxnSpPr>
          <p:nvPr/>
        </p:nvCxnSpPr>
        <p:spPr>
          <a:xfrm flipV="1">
            <a:off x="2384474" y="3981157"/>
            <a:ext cx="1737360" cy="1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3711" y="4107896"/>
            <a:ext cx="1547446" cy="106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84474" y="3571826"/>
            <a:ext cx="1920240" cy="175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33711" y="4107896"/>
            <a:ext cx="1871003" cy="13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</p:cNvCxnSpPr>
          <p:nvPr/>
        </p:nvCxnSpPr>
        <p:spPr>
          <a:xfrm>
            <a:off x="2384474" y="5180037"/>
            <a:ext cx="17373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79479" y="2597537"/>
            <a:ext cx="3570514" cy="2710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4-Point Star 29"/>
          <p:cNvSpPr/>
          <p:nvPr/>
        </p:nvSpPr>
        <p:spPr>
          <a:xfrm>
            <a:off x="7292508" y="2787162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4-Point Star 30"/>
          <p:cNvSpPr/>
          <p:nvPr/>
        </p:nvSpPr>
        <p:spPr>
          <a:xfrm>
            <a:off x="8127802" y="3571826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4-Point Star 31"/>
          <p:cNvSpPr/>
          <p:nvPr/>
        </p:nvSpPr>
        <p:spPr>
          <a:xfrm>
            <a:off x="7444908" y="2978834"/>
            <a:ext cx="407321" cy="403860"/>
          </a:xfrm>
          <a:prstGeom prst="star4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4-Point Star 32"/>
          <p:cNvSpPr/>
          <p:nvPr/>
        </p:nvSpPr>
        <p:spPr>
          <a:xfrm>
            <a:off x="9247618" y="2893060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4-Point Star 33"/>
          <p:cNvSpPr/>
          <p:nvPr/>
        </p:nvSpPr>
        <p:spPr>
          <a:xfrm>
            <a:off x="7684970" y="4560081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Explosion 1 41"/>
          <p:cNvSpPr/>
          <p:nvPr/>
        </p:nvSpPr>
        <p:spPr>
          <a:xfrm>
            <a:off x="7681715" y="3441020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Explosion 1 42"/>
          <p:cNvSpPr/>
          <p:nvPr/>
        </p:nvSpPr>
        <p:spPr>
          <a:xfrm>
            <a:off x="8962681" y="4095466"/>
            <a:ext cx="381131" cy="4700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Explosion 1 43"/>
          <p:cNvSpPr/>
          <p:nvPr/>
        </p:nvSpPr>
        <p:spPr>
          <a:xfrm>
            <a:off x="8110888" y="404399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Explosion 1 44"/>
          <p:cNvSpPr/>
          <p:nvPr/>
        </p:nvSpPr>
        <p:spPr>
          <a:xfrm>
            <a:off x="8921998" y="317236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 45"/>
          <p:cNvSpPr/>
          <p:nvPr/>
        </p:nvSpPr>
        <p:spPr>
          <a:xfrm>
            <a:off x="8849442" y="3874576"/>
            <a:ext cx="1596416" cy="1549831"/>
          </a:xfrm>
          <a:custGeom>
            <a:avLst/>
            <a:gdLst>
              <a:gd name="connsiteX0" fmla="*/ 1596416 w 1596416"/>
              <a:gd name="connsiteY0" fmla="*/ 0 h 1549831"/>
              <a:gd name="connsiteX1" fmla="*/ 1518924 w 1596416"/>
              <a:gd name="connsiteY1" fmla="*/ 46495 h 1549831"/>
              <a:gd name="connsiteX2" fmla="*/ 1472429 w 1596416"/>
              <a:gd name="connsiteY2" fmla="*/ 77492 h 1549831"/>
              <a:gd name="connsiteX3" fmla="*/ 1410436 w 1596416"/>
              <a:gd name="connsiteY3" fmla="*/ 108488 h 1549831"/>
              <a:gd name="connsiteX4" fmla="*/ 1348443 w 1596416"/>
              <a:gd name="connsiteY4" fmla="*/ 154983 h 1549831"/>
              <a:gd name="connsiteX5" fmla="*/ 1301948 w 1596416"/>
              <a:gd name="connsiteY5" fmla="*/ 170482 h 1549831"/>
              <a:gd name="connsiteX6" fmla="*/ 1255453 w 1596416"/>
              <a:gd name="connsiteY6" fmla="*/ 201478 h 1549831"/>
              <a:gd name="connsiteX7" fmla="*/ 1146965 w 1596416"/>
              <a:gd name="connsiteY7" fmla="*/ 340963 h 1549831"/>
              <a:gd name="connsiteX8" fmla="*/ 1115968 w 1596416"/>
              <a:gd name="connsiteY8" fmla="*/ 433953 h 1549831"/>
              <a:gd name="connsiteX9" fmla="*/ 1100470 w 1596416"/>
              <a:gd name="connsiteY9" fmla="*/ 480448 h 1549831"/>
              <a:gd name="connsiteX10" fmla="*/ 1069473 w 1596416"/>
              <a:gd name="connsiteY10" fmla="*/ 526943 h 1549831"/>
              <a:gd name="connsiteX11" fmla="*/ 1038477 w 1596416"/>
              <a:gd name="connsiteY11" fmla="*/ 619932 h 1549831"/>
              <a:gd name="connsiteX12" fmla="*/ 991982 w 1596416"/>
              <a:gd name="connsiteY12" fmla="*/ 712922 h 1549831"/>
              <a:gd name="connsiteX13" fmla="*/ 945487 w 1596416"/>
              <a:gd name="connsiteY13" fmla="*/ 743919 h 1549831"/>
              <a:gd name="connsiteX14" fmla="*/ 836999 w 1596416"/>
              <a:gd name="connsiteY14" fmla="*/ 883404 h 1549831"/>
              <a:gd name="connsiteX15" fmla="*/ 790504 w 1596416"/>
              <a:gd name="connsiteY15" fmla="*/ 945397 h 1549831"/>
              <a:gd name="connsiteX16" fmla="*/ 697514 w 1596416"/>
              <a:gd name="connsiteY16" fmla="*/ 1038387 h 1549831"/>
              <a:gd name="connsiteX17" fmla="*/ 666517 w 1596416"/>
              <a:gd name="connsiteY17" fmla="*/ 1084882 h 1549831"/>
              <a:gd name="connsiteX18" fmla="*/ 573527 w 1596416"/>
              <a:gd name="connsiteY18" fmla="*/ 1146875 h 1549831"/>
              <a:gd name="connsiteX19" fmla="*/ 527033 w 1596416"/>
              <a:gd name="connsiteY19" fmla="*/ 1193370 h 1549831"/>
              <a:gd name="connsiteX20" fmla="*/ 372050 w 1596416"/>
              <a:gd name="connsiteY20" fmla="*/ 1255363 h 1549831"/>
              <a:gd name="connsiteX21" fmla="*/ 263561 w 1596416"/>
              <a:gd name="connsiteY21" fmla="*/ 1286360 h 1549831"/>
              <a:gd name="connsiteX22" fmla="*/ 155073 w 1596416"/>
              <a:gd name="connsiteY22" fmla="*/ 1379349 h 1549831"/>
              <a:gd name="connsiteX23" fmla="*/ 108578 w 1596416"/>
              <a:gd name="connsiteY23" fmla="*/ 1394848 h 1549831"/>
              <a:gd name="connsiteX24" fmla="*/ 77582 w 1596416"/>
              <a:gd name="connsiteY24" fmla="*/ 1441343 h 1549831"/>
              <a:gd name="connsiteX25" fmla="*/ 46585 w 1596416"/>
              <a:gd name="connsiteY25" fmla="*/ 1503336 h 1549831"/>
              <a:gd name="connsiteX26" fmla="*/ 90 w 1596416"/>
              <a:gd name="connsiteY26" fmla="*/ 1549831 h 15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416" h="1549831">
                <a:moveTo>
                  <a:pt x="1596416" y="0"/>
                </a:moveTo>
                <a:cubicBezTo>
                  <a:pt x="1570585" y="15498"/>
                  <a:pt x="1544469" y="30530"/>
                  <a:pt x="1518924" y="46495"/>
                </a:cubicBezTo>
                <a:cubicBezTo>
                  <a:pt x="1503129" y="56367"/>
                  <a:pt x="1488602" y="68251"/>
                  <a:pt x="1472429" y="77492"/>
                </a:cubicBezTo>
                <a:cubicBezTo>
                  <a:pt x="1452370" y="88954"/>
                  <a:pt x="1430028" y="96243"/>
                  <a:pt x="1410436" y="108488"/>
                </a:cubicBezTo>
                <a:cubicBezTo>
                  <a:pt x="1388532" y="122178"/>
                  <a:pt x="1370870" y="142167"/>
                  <a:pt x="1348443" y="154983"/>
                </a:cubicBezTo>
                <a:cubicBezTo>
                  <a:pt x="1334259" y="163088"/>
                  <a:pt x="1316560" y="163176"/>
                  <a:pt x="1301948" y="170482"/>
                </a:cubicBezTo>
                <a:cubicBezTo>
                  <a:pt x="1285288" y="178812"/>
                  <a:pt x="1270951" y="191146"/>
                  <a:pt x="1255453" y="201478"/>
                </a:cubicBezTo>
                <a:cubicBezTo>
                  <a:pt x="1181302" y="312705"/>
                  <a:pt x="1219802" y="268126"/>
                  <a:pt x="1146965" y="340963"/>
                </a:cubicBezTo>
                <a:lnTo>
                  <a:pt x="1115968" y="433953"/>
                </a:lnTo>
                <a:cubicBezTo>
                  <a:pt x="1110802" y="449451"/>
                  <a:pt x="1109532" y="466855"/>
                  <a:pt x="1100470" y="480448"/>
                </a:cubicBezTo>
                <a:lnTo>
                  <a:pt x="1069473" y="526943"/>
                </a:lnTo>
                <a:lnTo>
                  <a:pt x="1038477" y="619932"/>
                </a:lnTo>
                <a:cubicBezTo>
                  <a:pt x="1025873" y="657745"/>
                  <a:pt x="1022024" y="682880"/>
                  <a:pt x="991982" y="712922"/>
                </a:cubicBezTo>
                <a:cubicBezTo>
                  <a:pt x="978811" y="726093"/>
                  <a:pt x="960985" y="733587"/>
                  <a:pt x="945487" y="743919"/>
                </a:cubicBezTo>
                <a:cubicBezTo>
                  <a:pt x="809440" y="947990"/>
                  <a:pt x="946253" y="755942"/>
                  <a:pt x="836999" y="883404"/>
                </a:cubicBezTo>
                <a:cubicBezTo>
                  <a:pt x="820189" y="903016"/>
                  <a:pt x="807784" y="926197"/>
                  <a:pt x="790504" y="945397"/>
                </a:cubicBezTo>
                <a:cubicBezTo>
                  <a:pt x="761179" y="977980"/>
                  <a:pt x="721830" y="1001913"/>
                  <a:pt x="697514" y="1038387"/>
                </a:cubicBezTo>
                <a:cubicBezTo>
                  <a:pt x="687182" y="1053885"/>
                  <a:pt x="680535" y="1072616"/>
                  <a:pt x="666517" y="1084882"/>
                </a:cubicBezTo>
                <a:cubicBezTo>
                  <a:pt x="638481" y="1109413"/>
                  <a:pt x="599869" y="1120533"/>
                  <a:pt x="573527" y="1146875"/>
                </a:cubicBezTo>
                <a:cubicBezTo>
                  <a:pt x="558029" y="1162373"/>
                  <a:pt x="544868" y="1180631"/>
                  <a:pt x="527033" y="1193370"/>
                </a:cubicBezTo>
                <a:cubicBezTo>
                  <a:pt x="487130" y="1221872"/>
                  <a:pt x="414388" y="1241250"/>
                  <a:pt x="372050" y="1255363"/>
                </a:cubicBezTo>
                <a:cubicBezTo>
                  <a:pt x="305355" y="1277595"/>
                  <a:pt x="341394" y="1266901"/>
                  <a:pt x="263561" y="1286360"/>
                </a:cubicBezTo>
                <a:cubicBezTo>
                  <a:pt x="226917" y="1323004"/>
                  <a:pt x="201466" y="1352839"/>
                  <a:pt x="155073" y="1379349"/>
                </a:cubicBezTo>
                <a:cubicBezTo>
                  <a:pt x="140889" y="1387454"/>
                  <a:pt x="124076" y="1389682"/>
                  <a:pt x="108578" y="1394848"/>
                </a:cubicBezTo>
                <a:cubicBezTo>
                  <a:pt x="98246" y="1410346"/>
                  <a:pt x="86823" y="1425171"/>
                  <a:pt x="77582" y="1441343"/>
                </a:cubicBezTo>
                <a:cubicBezTo>
                  <a:pt x="66119" y="1461402"/>
                  <a:pt x="61376" y="1485588"/>
                  <a:pt x="46585" y="1503336"/>
                </a:cubicBezTo>
                <a:cubicBezTo>
                  <a:pt x="-4209" y="1564287"/>
                  <a:pt x="90" y="1508192"/>
                  <a:pt x="90" y="15498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Freeform 46"/>
          <p:cNvSpPr/>
          <p:nvPr/>
        </p:nvSpPr>
        <p:spPr>
          <a:xfrm>
            <a:off x="7175715" y="2836190"/>
            <a:ext cx="2092271" cy="2557220"/>
          </a:xfrm>
          <a:custGeom>
            <a:avLst/>
            <a:gdLst>
              <a:gd name="connsiteX0" fmla="*/ 2092271 w 2092271"/>
              <a:gd name="connsiteY0" fmla="*/ 0 h 2557220"/>
              <a:gd name="connsiteX1" fmla="*/ 1844299 w 2092271"/>
              <a:gd name="connsiteY1" fmla="*/ 216976 h 2557220"/>
              <a:gd name="connsiteX2" fmla="*/ 1828800 w 2092271"/>
              <a:gd name="connsiteY2" fmla="*/ 263471 h 2557220"/>
              <a:gd name="connsiteX3" fmla="*/ 1766807 w 2092271"/>
              <a:gd name="connsiteY3" fmla="*/ 402956 h 2557220"/>
              <a:gd name="connsiteX4" fmla="*/ 1751309 w 2092271"/>
              <a:gd name="connsiteY4" fmla="*/ 464949 h 2557220"/>
              <a:gd name="connsiteX5" fmla="*/ 1735810 w 2092271"/>
              <a:gd name="connsiteY5" fmla="*/ 542441 h 2557220"/>
              <a:gd name="connsiteX6" fmla="*/ 1704814 w 2092271"/>
              <a:gd name="connsiteY6" fmla="*/ 635430 h 2557220"/>
              <a:gd name="connsiteX7" fmla="*/ 1689316 w 2092271"/>
              <a:gd name="connsiteY7" fmla="*/ 681925 h 2557220"/>
              <a:gd name="connsiteX8" fmla="*/ 1658319 w 2092271"/>
              <a:gd name="connsiteY8" fmla="*/ 1069383 h 2557220"/>
              <a:gd name="connsiteX9" fmla="*/ 1642821 w 2092271"/>
              <a:gd name="connsiteY9" fmla="*/ 1115878 h 2557220"/>
              <a:gd name="connsiteX10" fmla="*/ 1580827 w 2092271"/>
              <a:gd name="connsiteY10" fmla="*/ 1208868 h 2557220"/>
              <a:gd name="connsiteX11" fmla="*/ 1549831 w 2092271"/>
              <a:gd name="connsiteY11" fmla="*/ 1255363 h 2557220"/>
              <a:gd name="connsiteX12" fmla="*/ 1487838 w 2092271"/>
              <a:gd name="connsiteY12" fmla="*/ 1348352 h 2557220"/>
              <a:gd name="connsiteX13" fmla="*/ 1456841 w 2092271"/>
              <a:gd name="connsiteY13" fmla="*/ 1410346 h 2557220"/>
              <a:gd name="connsiteX14" fmla="*/ 1410346 w 2092271"/>
              <a:gd name="connsiteY14" fmla="*/ 1456841 h 2557220"/>
              <a:gd name="connsiteX15" fmla="*/ 1394848 w 2092271"/>
              <a:gd name="connsiteY15" fmla="*/ 1503335 h 2557220"/>
              <a:gd name="connsiteX16" fmla="*/ 1193370 w 2092271"/>
              <a:gd name="connsiteY16" fmla="*/ 1673817 h 2557220"/>
              <a:gd name="connsiteX17" fmla="*/ 1053885 w 2092271"/>
              <a:gd name="connsiteY17" fmla="*/ 1704813 h 2557220"/>
              <a:gd name="connsiteX18" fmla="*/ 1007390 w 2092271"/>
              <a:gd name="connsiteY18" fmla="*/ 1735810 h 2557220"/>
              <a:gd name="connsiteX19" fmla="*/ 883404 w 2092271"/>
              <a:gd name="connsiteY19" fmla="*/ 1766807 h 2557220"/>
              <a:gd name="connsiteX20" fmla="*/ 836909 w 2092271"/>
              <a:gd name="connsiteY20" fmla="*/ 1782305 h 2557220"/>
              <a:gd name="connsiteX21" fmla="*/ 743919 w 2092271"/>
              <a:gd name="connsiteY21" fmla="*/ 1844298 h 2557220"/>
              <a:gd name="connsiteX22" fmla="*/ 697424 w 2092271"/>
              <a:gd name="connsiteY22" fmla="*/ 1875295 h 2557220"/>
              <a:gd name="connsiteX23" fmla="*/ 635431 w 2092271"/>
              <a:gd name="connsiteY23" fmla="*/ 1906291 h 2557220"/>
              <a:gd name="connsiteX24" fmla="*/ 495946 w 2092271"/>
              <a:gd name="connsiteY24" fmla="*/ 2014779 h 2557220"/>
              <a:gd name="connsiteX25" fmla="*/ 402956 w 2092271"/>
              <a:gd name="connsiteY25" fmla="*/ 2092271 h 2557220"/>
              <a:gd name="connsiteX26" fmla="*/ 294468 w 2092271"/>
              <a:gd name="connsiteY26" fmla="*/ 2185261 h 2557220"/>
              <a:gd name="connsiteX27" fmla="*/ 232475 w 2092271"/>
              <a:gd name="connsiteY27" fmla="*/ 2278251 h 2557220"/>
              <a:gd name="connsiteX28" fmla="*/ 154983 w 2092271"/>
              <a:gd name="connsiteY28" fmla="*/ 2371241 h 2557220"/>
              <a:gd name="connsiteX29" fmla="*/ 92990 w 2092271"/>
              <a:gd name="connsiteY29" fmla="*/ 2386739 h 2557220"/>
              <a:gd name="connsiteX30" fmla="*/ 15499 w 2092271"/>
              <a:gd name="connsiteY30" fmla="*/ 2510725 h 2557220"/>
              <a:gd name="connsiteX31" fmla="*/ 0 w 2092271"/>
              <a:gd name="connsiteY31" fmla="*/ 2557220 h 25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92271" h="2557220">
                <a:moveTo>
                  <a:pt x="2092271" y="0"/>
                </a:moveTo>
                <a:cubicBezTo>
                  <a:pt x="2009614" y="72325"/>
                  <a:pt x="1921962" y="139313"/>
                  <a:pt x="1844299" y="216976"/>
                </a:cubicBezTo>
                <a:cubicBezTo>
                  <a:pt x="1832747" y="228528"/>
                  <a:pt x="1836106" y="248859"/>
                  <a:pt x="1828800" y="263471"/>
                </a:cubicBezTo>
                <a:cubicBezTo>
                  <a:pt x="1777917" y="365238"/>
                  <a:pt x="1806788" y="243030"/>
                  <a:pt x="1766807" y="402956"/>
                </a:cubicBezTo>
                <a:cubicBezTo>
                  <a:pt x="1761641" y="423620"/>
                  <a:pt x="1755930" y="444156"/>
                  <a:pt x="1751309" y="464949"/>
                </a:cubicBezTo>
                <a:cubicBezTo>
                  <a:pt x="1745595" y="490664"/>
                  <a:pt x="1742741" y="517027"/>
                  <a:pt x="1735810" y="542441"/>
                </a:cubicBezTo>
                <a:cubicBezTo>
                  <a:pt x="1727213" y="573963"/>
                  <a:pt x="1715146" y="604434"/>
                  <a:pt x="1704814" y="635430"/>
                </a:cubicBezTo>
                <a:lnTo>
                  <a:pt x="1689316" y="681925"/>
                </a:lnTo>
                <a:cubicBezTo>
                  <a:pt x="1678984" y="811078"/>
                  <a:pt x="1699290" y="946466"/>
                  <a:pt x="1658319" y="1069383"/>
                </a:cubicBezTo>
                <a:cubicBezTo>
                  <a:pt x="1653153" y="1084881"/>
                  <a:pt x="1650755" y="1101597"/>
                  <a:pt x="1642821" y="1115878"/>
                </a:cubicBezTo>
                <a:cubicBezTo>
                  <a:pt x="1624729" y="1148443"/>
                  <a:pt x="1601492" y="1177871"/>
                  <a:pt x="1580827" y="1208868"/>
                </a:cubicBezTo>
                <a:lnTo>
                  <a:pt x="1549831" y="1255363"/>
                </a:lnTo>
                <a:lnTo>
                  <a:pt x="1487838" y="1348352"/>
                </a:lnTo>
                <a:cubicBezTo>
                  <a:pt x="1477506" y="1369017"/>
                  <a:pt x="1470270" y="1391546"/>
                  <a:pt x="1456841" y="1410346"/>
                </a:cubicBezTo>
                <a:cubicBezTo>
                  <a:pt x="1444101" y="1428181"/>
                  <a:pt x="1425844" y="1441343"/>
                  <a:pt x="1410346" y="1456841"/>
                </a:cubicBezTo>
                <a:cubicBezTo>
                  <a:pt x="1405180" y="1472339"/>
                  <a:pt x="1405053" y="1490578"/>
                  <a:pt x="1394848" y="1503335"/>
                </a:cubicBezTo>
                <a:cubicBezTo>
                  <a:pt x="1371255" y="1532826"/>
                  <a:pt x="1247884" y="1660189"/>
                  <a:pt x="1193370" y="1673817"/>
                </a:cubicBezTo>
                <a:cubicBezTo>
                  <a:pt x="1105821" y="1695704"/>
                  <a:pt x="1152264" y="1685138"/>
                  <a:pt x="1053885" y="1704813"/>
                </a:cubicBezTo>
                <a:cubicBezTo>
                  <a:pt x="1038387" y="1715145"/>
                  <a:pt x="1024895" y="1729444"/>
                  <a:pt x="1007390" y="1735810"/>
                </a:cubicBezTo>
                <a:cubicBezTo>
                  <a:pt x="967354" y="1750369"/>
                  <a:pt x="924504" y="1755598"/>
                  <a:pt x="883404" y="1766807"/>
                </a:cubicBezTo>
                <a:cubicBezTo>
                  <a:pt x="867643" y="1771105"/>
                  <a:pt x="852407" y="1777139"/>
                  <a:pt x="836909" y="1782305"/>
                </a:cubicBezTo>
                <a:lnTo>
                  <a:pt x="743919" y="1844298"/>
                </a:lnTo>
                <a:cubicBezTo>
                  <a:pt x="728421" y="1854630"/>
                  <a:pt x="714084" y="1866965"/>
                  <a:pt x="697424" y="1875295"/>
                </a:cubicBezTo>
                <a:lnTo>
                  <a:pt x="635431" y="1906291"/>
                </a:lnTo>
                <a:cubicBezTo>
                  <a:pt x="530889" y="2010833"/>
                  <a:pt x="584027" y="1985419"/>
                  <a:pt x="495946" y="2014779"/>
                </a:cubicBezTo>
                <a:cubicBezTo>
                  <a:pt x="393184" y="2083288"/>
                  <a:pt x="507372" y="2002771"/>
                  <a:pt x="402956" y="2092271"/>
                </a:cubicBezTo>
                <a:cubicBezTo>
                  <a:pt x="263783" y="2211563"/>
                  <a:pt x="409839" y="2069890"/>
                  <a:pt x="294468" y="2185261"/>
                </a:cubicBezTo>
                <a:cubicBezTo>
                  <a:pt x="267232" y="2266970"/>
                  <a:pt x="296971" y="2200856"/>
                  <a:pt x="232475" y="2278251"/>
                </a:cubicBezTo>
                <a:cubicBezTo>
                  <a:pt x="203297" y="2313265"/>
                  <a:pt x="198203" y="2346544"/>
                  <a:pt x="154983" y="2371241"/>
                </a:cubicBezTo>
                <a:cubicBezTo>
                  <a:pt x="136489" y="2381809"/>
                  <a:pt x="113654" y="2381573"/>
                  <a:pt x="92990" y="2386739"/>
                </a:cubicBezTo>
                <a:cubicBezTo>
                  <a:pt x="19308" y="2435859"/>
                  <a:pt x="52386" y="2400064"/>
                  <a:pt x="15499" y="2510725"/>
                </a:cubicBezTo>
                <a:lnTo>
                  <a:pt x="0" y="25572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Freeform 47"/>
          <p:cNvSpPr/>
          <p:nvPr/>
        </p:nvSpPr>
        <p:spPr>
          <a:xfrm>
            <a:off x="6865749" y="2898183"/>
            <a:ext cx="1596326" cy="1690119"/>
          </a:xfrm>
          <a:custGeom>
            <a:avLst/>
            <a:gdLst>
              <a:gd name="connsiteX0" fmla="*/ 1596326 w 1596326"/>
              <a:gd name="connsiteY0" fmla="*/ 0 h 1690119"/>
              <a:gd name="connsiteX1" fmla="*/ 1410346 w 1596326"/>
              <a:gd name="connsiteY1" fmla="*/ 170481 h 1690119"/>
              <a:gd name="connsiteX2" fmla="*/ 1363851 w 1596326"/>
              <a:gd name="connsiteY2" fmla="*/ 263471 h 1690119"/>
              <a:gd name="connsiteX3" fmla="*/ 1332854 w 1596326"/>
              <a:gd name="connsiteY3" fmla="*/ 309966 h 1690119"/>
              <a:gd name="connsiteX4" fmla="*/ 1317356 w 1596326"/>
              <a:gd name="connsiteY4" fmla="*/ 356461 h 1690119"/>
              <a:gd name="connsiteX5" fmla="*/ 1224366 w 1596326"/>
              <a:gd name="connsiteY5" fmla="*/ 495946 h 1690119"/>
              <a:gd name="connsiteX6" fmla="*/ 1193370 w 1596326"/>
              <a:gd name="connsiteY6" fmla="*/ 542441 h 1690119"/>
              <a:gd name="connsiteX7" fmla="*/ 1177871 w 1596326"/>
              <a:gd name="connsiteY7" fmla="*/ 588936 h 1690119"/>
              <a:gd name="connsiteX8" fmla="*/ 1131376 w 1596326"/>
              <a:gd name="connsiteY8" fmla="*/ 635431 h 1690119"/>
              <a:gd name="connsiteX9" fmla="*/ 1100380 w 1596326"/>
              <a:gd name="connsiteY9" fmla="*/ 681925 h 1690119"/>
              <a:gd name="connsiteX10" fmla="*/ 1038387 w 1596326"/>
              <a:gd name="connsiteY10" fmla="*/ 743919 h 1690119"/>
              <a:gd name="connsiteX11" fmla="*/ 1007390 w 1596326"/>
              <a:gd name="connsiteY11" fmla="*/ 790414 h 1690119"/>
              <a:gd name="connsiteX12" fmla="*/ 960895 w 1596326"/>
              <a:gd name="connsiteY12" fmla="*/ 836909 h 1690119"/>
              <a:gd name="connsiteX13" fmla="*/ 929898 w 1596326"/>
              <a:gd name="connsiteY13" fmla="*/ 898902 h 1690119"/>
              <a:gd name="connsiteX14" fmla="*/ 883404 w 1596326"/>
              <a:gd name="connsiteY14" fmla="*/ 945397 h 1690119"/>
              <a:gd name="connsiteX15" fmla="*/ 852407 w 1596326"/>
              <a:gd name="connsiteY15" fmla="*/ 991892 h 1690119"/>
              <a:gd name="connsiteX16" fmla="*/ 712922 w 1596326"/>
              <a:gd name="connsiteY16" fmla="*/ 1115878 h 1690119"/>
              <a:gd name="connsiteX17" fmla="*/ 619932 w 1596326"/>
              <a:gd name="connsiteY17" fmla="*/ 1177871 h 1690119"/>
              <a:gd name="connsiteX18" fmla="*/ 526943 w 1596326"/>
              <a:gd name="connsiteY18" fmla="*/ 1239864 h 1690119"/>
              <a:gd name="connsiteX19" fmla="*/ 480448 w 1596326"/>
              <a:gd name="connsiteY19" fmla="*/ 1270861 h 1690119"/>
              <a:gd name="connsiteX20" fmla="*/ 387458 w 1596326"/>
              <a:gd name="connsiteY20" fmla="*/ 1348353 h 1690119"/>
              <a:gd name="connsiteX21" fmla="*/ 356461 w 1596326"/>
              <a:gd name="connsiteY21" fmla="*/ 1394848 h 1690119"/>
              <a:gd name="connsiteX22" fmla="*/ 309966 w 1596326"/>
              <a:gd name="connsiteY22" fmla="*/ 1425844 h 1690119"/>
              <a:gd name="connsiteX23" fmla="*/ 201478 w 1596326"/>
              <a:gd name="connsiteY23" fmla="*/ 1549831 h 1690119"/>
              <a:gd name="connsiteX24" fmla="*/ 123987 w 1596326"/>
              <a:gd name="connsiteY24" fmla="*/ 1627322 h 1690119"/>
              <a:gd name="connsiteX25" fmla="*/ 30997 w 1596326"/>
              <a:gd name="connsiteY25" fmla="*/ 1689315 h 1690119"/>
              <a:gd name="connsiteX26" fmla="*/ 0 w 1596326"/>
              <a:gd name="connsiteY26" fmla="*/ 1658319 h 16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326" h="1690119">
                <a:moveTo>
                  <a:pt x="1596326" y="0"/>
                </a:moveTo>
                <a:cubicBezTo>
                  <a:pt x="1534333" y="56827"/>
                  <a:pt x="1469812" y="111015"/>
                  <a:pt x="1410346" y="170481"/>
                </a:cubicBezTo>
                <a:cubicBezTo>
                  <a:pt x="1365928" y="214899"/>
                  <a:pt x="1389062" y="213049"/>
                  <a:pt x="1363851" y="263471"/>
                </a:cubicBezTo>
                <a:cubicBezTo>
                  <a:pt x="1355521" y="280131"/>
                  <a:pt x="1343186" y="294468"/>
                  <a:pt x="1332854" y="309966"/>
                </a:cubicBezTo>
                <a:cubicBezTo>
                  <a:pt x="1327688" y="325464"/>
                  <a:pt x="1325290" y="342180"/>
                  <a:pt x="1317356" y="356461"/>
                </a:cubicBezTo>
                <a:cubicBezTo>
                  <a:pt x="1317348" y="356476"/>
                  <a:pt x="1239869" y="472691"/>
                  <a:pt x="1224366" y="495946"/>
                </a:cubicBezTo>
                <a:cubicBezTo>
                  <a:pt x="1214034" y="511444"/>
                  <a:pt x="1199260" y="524770"/>
                  <a:pt x="1193370" y="542441"/>
                </a:cubicBezTo>
                <a:cubicBezTo>
                  <a:pt x="1188204" y="557939"/>
                  <a:pt x="1186933" y="575343"/>
                  <a:pt x="1177871" y="588936"/>
                </a:cubicBezTo>
                <a:cubicBezTo>
                  <a:pt x="1165713" y="607173"/>
                  <a:pt x="1145408" y="618593"/>
                  <a:pt x="1131376" y="635431"/>
                </a:cubicBezTo>
                <a:cubicBezTo>
                  <a:pt x="1119452" y="649740"/>
                  <a:pt x="1112502" y="667783"/>
                  <a:pt x="1100380" y="681925"/>
                </a:cubicBezTo>
                <a:cubicBezTo>
                  <a:pt x="1081361" y="704114"/>
                  <a:pt x="1057406" y="721730"/>
                  <a:pt x="1038387" y="743919"/>
                </a:cubicBezTo>
                <a:cubicBezTo>
                  <a:pt x="1026265" y="758062"/>
                  <a:pt x="1019315" y="776105"/>
                  <a:pt x="1007390" y="790414"/>
                </a:cubicBezTo>
                <a:cubicBezTo>
                  <a:pt x="993358" y="807252"/>
                  <a:pt x="973635" y="819074"/>
                  <a:pt x="960895" y="836909"/>
                </a:cubicBezTo>
                <a:cubicBezTo>
                  <a:pt x="947466" y="855709"/>
                  <a:pt x="943327" y="880102"/>
                  <a:pt x="929898" y="898902"/>
                </a:cubicBezTo>
                <a:cubicBezTo>
                  <a:pt x="917159" y="916737"/>
                  <a:pt x="897435" y="928559"/>
                  <a:pt x="883404" y="945397"/>
                </a:cubicBezTo>
                <a:cubicBezTo>
                  <a:pt x="871480" y="959707"/>
                  <a:pt x="864782" y="977970"/>
                  <a:pt x="852407" y="991892"/>
                </a:cubicBezTo>
                <a:cubicBezTo>
                  <a:pt x="680168" y="1185659"/>
                  <a:pt x="823968" y="1023339"/>
                  <a:pt x="712922" y="1115878"/>
                </a:cubicBezTo>
                <a:cubicBezTo>
                  <a:pt x="635527" y="1180374"/>
                  <a:pt x="701641" y="1150635"/>
                  <a:pt x="619932" y="1177871"/>
                </a:cubicBezTo>
                <a:lnTo>
                  <a:pt x="526943" y="1239864"/>
                </a:lnTo>
                <a:cubicBezTo>
                  <a:pt x="511445" y="1250196"/>
                  <a:pt x="493619" y="1257690"/>
                  <a:pt x="480448" y="1270861"/>
                </a:cubicBezTo>
                <a:cubicBezTo>
                  <a:pt x="420782" y="1330527"/>
                  <a:pt x="452190" y="1305198"/>
                  <a:pt x="387458" y="1348353"/>
                </a:cubicBezTo>
                <a:cubicBezTo>
                  <a:pt x="377126" y="1363851"/>
                  <a:pt x="369632" y="1381677"/>
                  <a:pt x="356461" y="1394848"/>
                </a:cubicBezTo>
                <a:cubicBezTo>
                  <a:pt x="343290" y="1408019"/>
                  <a:pt x="322232" y="1411826"/>
                  <a:pt x="309966" y="1425844"/>
                </a:cubicBezTo>
                <a:cubicBezTo>
                  <a:pt x="183394" y="1570497"/>
                  <a:pt x="306093" y="1480087"/>
                  <a:pt x="201478" y="1549831"/>
                </a:cubicBezTo>
                <a:cubicBezTo>
                  <a:pt x="144652" y="1635070"/>
                  <a:pt x="201478" y="1562746"/>
                  <a:pt x="123987" y="1627322"/>
                </a:cubicBezTo>
                <a:cubicBezTo>
                  <a:pt x="103172" y="1644668"/>
                  <a:pt x="70535" y="1697222"/>
                  <a:pt x="30997" y="1689315"/>
                </a:cubicBezTo>
                <a:cubicBezTo>
                  <a:pt x="16669" y="1686449"/>
                  <a:pt x="10332" y="1668651"/>
                  <a:pt x="0" y="16583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2" idx="3"/>
          </p:cNvCxnSpPr>
          <p:nvPr/>
        </p:nvCxnSpPr>
        <p:spPr>
          <a:xfrm>
            <a:off x="7976183" y="3677728"/>
            <a:ext cx="945815" cy="51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0"/>
          </p:cNvCxnSpPr>
          <p:nvPr/>
        </p:nvCxnSpPr>
        <p:spPr>
          <a:xfrm flipH="1" flipV="1">
            <a:off x="9097505" y="3605903"/>
            <a:ext cx="121416" cy="48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4" idx="0"/>
          </p:cNvCxnSpPr>
          <p:nvPr/>
        </p:nvCxnSpPr>
        <p:spPr>
          <a:xfrm flipH="1">
            <a:off x="8308863" y="3441020"/>
            <a:ext cx="653818" cy="6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6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Net and Correlations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Hamming Distance between binary (or bipolar) vectors  is the number of indexes in which they differ.</a:t>
            </a:r>
          </a:p>
          <a:p>
            <a:pPr marL="0" indent="0" algn="l" rtl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862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481" y="435124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Networks with Loops (1) (More next time)</a:t>
            </a:r>
            <a:br>
              <a:rPr lang="en-US" dirty="0"/>
            </a:br>
            <a:endParaRPr lang="he-IL" dirty="0"/>
          </a:p>
        </p:txBody>
      </p:sp>
      <p:sp>
        <p:nvSpPr>
          <p:cNvPr id="53" name="Content Placeholder 52"/>
          <p:cNvSpPr>
            <a:spLocks noGrp="1"/>
          </p:cNvSpPr>
          <p:nvPr>
            <p:ph idx="1"/>
          </p:nvPr>
        </p:nvSpPr>
        <p:spPr>
          <a:xfrm>
            <a:off x="1308667" y="2502804"/>
            <a:ext cx="9601196" cy="3318936"/>
          </a:xfrm>
        </p:spPr>
        <p:txBody>
          <a:bodyPr/>
          <a:lstStyle/>
          <a:p>
            <a:pPr algn="l"/>
            <a:r>
              <a:rPr lang="en-US" dirty="0"/>
              <a:t>Issues:  Synchronous  and Asynchronous Update?</a:t>
            </a:r>
          </a:p>
          <a:p>
            <a:pPr algn="l"/>
            <a:r>
              <a:rPr lang="en-US" dirty="0"/>
              <a:t>Converges or continues forever?</a:t>
            </a:r>
          </a:p>
          <a:p>
            <a:pPr algn="l"/>
            <a:r>
              <a:rPr lang="en-US" dirty="0"/>
              <a:t>Inhibitory or Exhibitory weights (i.e. positive or negative)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39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MaxNet</a:t>
            </a:r>
            <a:r>
              <a:rPr lang="en-US" dirty="0"/>
              <a:t>): Competitive Network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1961" y="5732645"/>
            <a:ext cx="426757" cy="4145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4453" y="2655887"/>
            <a:ext cx="407624" cy="3966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61" y="2771162"/>
            <a:ext cx="426757" cy="414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74" y="5732645"/>
            <a:ext cx="426757" cy="414564"/>
          </a:xfrm>
          <a:prstGeom prst="rect">
            <a:avLst/>
          </a:prstGeom>
        </p:spPr>
      </p:pic>
      <p:sp>
        <p:nvSpPr>
          <p:cNvPr id="15" name="U-Turn Arrow 14"/>
          <p:cNvSpPr/>
          <p:nvPr/>
        </p:nvSpPr>
        <p:spPr>
          <a:xfrm>
            <a:off x="2987438" y="2613336"/>
            <a:ext cx="3043556" cy="22513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26174" y="6021782"/>
            <a:ext cx="3146189" cy="24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19" y="2974025"/>
            <a:ext cx="3060457" cy="2377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01448" y="4379332"/>
            <a:ext cx="3060457" cy="2377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28" y="5421039"/>
            <a:ext cx="3403433" cy="27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66262">
            <a:off x="2074456" y="2860373"/>
            <a:ext cx="280260" cy="30604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968" y="2919812"/>
            <a:ext cx="432854" cy="30787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73" y="2919812"/>
            <a:ext cx="237765" cy="3060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An(0) :=  Input(n)</a:t>
                </a:r>
                <a:endParaRPr lang="en-US" dirty="0"/>
              </a:p>
              <a:p>
                <a:r>
                  <a:rPr lang="en-US" sz="2400" dirty="0"/>
                  <a:t>An(new) : = </a:t>
                </a:r>
                <a:r>
                  <a:rPr lang="en-US" sz="4400" dirty="0">
                    <a:latin typeface="Symbol" panose="05050102010706020507" pitchFamily="18" charset="2"/>
                  </a:rPr>
                  <a:t>{</a:t>
                </a:r>
                <a:r>
                  <a:rPr lang="en-US" sz="2400" dirty="0"/>
                  <a:t>An(old) – </a:t>
                </a:r>
                <a:r>
                  <a:rPr lang="en-US" sz="2400" dirty="0">
                    <a:latin typeface="Symbol" panose="05050102010706020507" pitchFamily="18" charset="2"/>
                  </a:rPr>
                  <a:t>e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>
                  <a:latin typeface="Symbol" panose="05050102010706020507" pitchFamily="18" charset="2"/>
                </a:endParaRPr>
              </a:p>
              <a:p>
                <a:r>
                  <a:rPr lang="en-US" sz="2400" dirty="0"/>
                  <a:t>                         0 </a:t>
                </a:r>
                <a:r>
                  <a:rPr lang="en-US" sz="2400" i="1" dirty="0"/>
                  <a:t>otherwise</a:t>
                </a:r>
                <a:endParaRPr lang="he-IL" sz="2400" i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195" y="3176925"/>
                <a:ext cx="5535805" cy="1508105"/>
              </a:xfrm>
              <a:prstGeom prst="rect">
                <a:avLst/>
              </a:prstGeom>
              <a:blipFill>
                <a:blip r:embed="rId8"/>
                <a:stretch>
                  <a:fillRect l="-1762" t="-3226" b="-80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433781" y="2603818"/>
            <a:ext cx="4296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0666" y="2973714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8875" y="3965273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9241" y="420105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8473" y="5483090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6104" y="5956247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2603" y="3965272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-e</a:t>
            </a:r>
            <a:endParaRPr lang="he-IL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51939" y="4238681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37" name="U-Turn Arrow 36"/>
          <p:cNvSpPr/>
          <p:nvPr/>
        </p:nvSpPr>
        <p:spPr>
          <a:xfrm rot="12901610">
            <a:off x="2751026" y="4218866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8" name="U-Turn Arrow 37"/>
          <p:cNvSpPr/>
          <p:nvPr/>
        </p:nvSpPr>
        <p:spPr>
          <a:xfrm rot="1932847">
            <a:off x="2822464" y="4021013"/>
            <a:ext cx="3135671" cy="1872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rot="8786091">
            <a:off x="2900464" y="4557649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rot="19608279">
            <a:off x="2619115" y="4218860"/>
            <a:ext cx="3135671" cy="20457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27692" y="382574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74806" y="4045168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97540" y="4321149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1462" y="5137165"/>
            <a:ext cx="4296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latin typeface="Symbol" panose="05050102010706020507" pitchFamily="18" charset="2"/>
              </a:rPr>
              <a:t>-e</a:t>
            </a:r>
            <a:endParaRPr lang="he-IL" sz="1400" dirty="0">
              <a:latin typeface="Symbol" panose="05050102010706020507" pitchFamily="18" charset="2"/>
            </a:endParaRPr>
          </a:p>
        </p:txBody>
      </p:sp>
      <p:sp>
        <p:nvSpPr>
          <p:cNvPr id="45" name="Curved Up Arrow 44"/>
          <p:cNvSpPr/>
          <p:nvPr/>
        </p:nvSpPr>
        <p:spPr>
          <a:xfrm rot="10954612">
            <a:off x="2428531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6" name="Curved Up Arrow 45"/>
          <p:cNvSpPr/>
          <p:nvPr/>
        </p:nvSpPr>
        <p:spPr>
          <a:xfrm rot="10954612">
            <a:off x="6116005" y="18850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7" name="Curved Up Arrow 46"/>
          <p:cNvSpPr/>
          <p:nvPr/>
        </p:nvSpPr>
        <p:spPr>
          <a:xfrm rot="5125262">
            <a:off x="1470406" y="5503571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6200000">
            <a:off x="6531313" y="5407053"/>
            <a:ext cx="493546" cy="953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2603" y="22859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03463" y="5681620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62996" y="5690547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5003" y="2438399"/>
            <a:ext cx="584745" cy="369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36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Visualizing Weights and Vectors in Same Space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739" y="2321689"/>
            <a:ext cx="9601196" cy="3318936"/>
          </a:xfrm>
        </p:spPr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Flowchart: Connector 3"/>
          <p:cNvSpPr/>
          <p:nvPr/>
        </p:nvSpPr>
        <p:spPr>
          <a:xfrm>
            <a:off x="1927274" y="310055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lowchart: Connector 4"/>
          <p:cNvSpPr/>
          <p:nvPr/>
        </p:nvSpPr>
        <p:spPr>
          <a:xfrm>
            <a:off x="1927274" y="3879296"/>
            <a:ext cx="457200" cy="457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lowchart: Connector 5"/>
          <p:cNvSpPr/>
          <p:nvPr/>
        </p:nvSpPr>
        <p:spPr>
          <a:xfrm>
            <a:off x="1927274" y="495143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lowchart: Connector 6"/>
          <p:cNvSpPr/>
          <p:nvPr/>
        </p:nvSpPr>
        <p:spPr>
          <a:xfrm>
            <a:off x="4403188" y="2743200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Connector 7"/>
          <p:cNvSpPr/>
          <p:nvPr/>
        </p:nvSpPr>
        <p:spPr>
          <a:xfrm>
            <a:off x="4403188" y="363662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lowchart: Connector 8"/>
          <p:cNvSpPr/>
          <p:nvPr/>
        </p:nvSpPr>
        <p:spPr>
          <a:xfrm>
            <a:off x="4403188" y="4413999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Connector 9"/>
          <p:cNvSpPr/>
          <p:nvPr/>
        </p:nvSpPr>
        <p:spPr>
          <a:xfrm>
            <a:off x="4403188" y="532201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84474" y="2978834"/>
            <a:ext cx="2018714" cy="3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44726" y="3100558"/>
            <a:ext cx="1659988" cy="10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84474" y="3214468"/>
            <a:ext cx="1920240" cy="196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>
            <a:off x="2384474" y="3336192"/>
            <a:ext cx="1920240" cy="54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</p:cNvCxnSpPr>
          <p:nvPr/>
        </p:nvCxnSpPr>
        <p:spPr>
          <a:xfrm flipV="1">
            <a:off x="2384474" y="3981157"/>
            <a:ext cx="1737360" cy="1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3711" y="4107896"/>
            <a:ext cx="1547446" cy="106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84474" y="3571826"/>
            <a:ext cx="1920240" cy="175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33711" y="4107896"/>
            <a:ext cx="1871003" cy="13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</p:cNvCxnSpPr>
          <p:nvPr/>
        </p:nvCxnSpPr>
        <p:spPr>
          <a:xfrm>
            <a:off x="2384474" y="5180037"/>
            <a:ext cx="17373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79479" y="2585505"/>
            <a:ext cx="3570514" cy="2710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4-Point Star 29"/>
          <p:cNvSpPr/>
          <p:nvPr/>
        </p:nvSpPr>
        <p:spPr>
          <a:xfrm>
            <a:off x="7292508" y="2787162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4-Point Star 30"/>
          <p:cNvSpPr/>
          <p:nvPr/>
        </p:nvSpPr>
        <p:spPr>
          <a:xfrm>
            <a:off x="8127802" y="3571826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4-Point Star 31"/>
          <p:cNvSpPr/>
          <p:nvPr/>
        </p:nvSpPr>
        <p:spPr>
          <a:xfrm>
            <a:off x="7444908" y="2978834"/>
            <a:ext cx="407321" cy="403860"/>
          </a:xfrm>
          <a:prstGeom prst="star4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4-Point Star 32"/>
          <p:cNvSpPr/>
          <p:nvPr/>
        </p:nvSpPr>
        <p:spPr>
          <a:xfrm>
            <a:off x="9247618" y="2893060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4-Point Star 33"/>
          <p:cNvSpPr/>
          <p:nvPr/>
        </p:nvSpPr>
        <p:spPr>
          <a:xfrm>
            <a:off x="7684970" y="4560081"/>
            <a:ext cx="436934" cy="44313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Explosion 1 41"/>
          <p:cNvSpPr/>
          <p:nvPr/>
        </p:nvSpPr>
        <p:spPr>
          <a:xfrm>
            <a:off x="7681715" y="3441020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Explosion 1 42"/>
          <p:cNvSpPr/>
          <p:nvPr/>
        </p:nvSpPr>
        <p:spPr>
          <a:xfrm>
            <a:off x="8962681" y="4095466"/>
            <a:ext cx="381131" cy="4700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Explosion 1 43"/>
          <p:cNvSpPr/>
          <p:nvPr/>
        </p:nvSpPr>
        <p:spPr>
          <a:xfrm>
            <a:off x="8110888" y="404399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Explosion 1 44"/>
          <p:cNvSpPr/>
          <p:nvPr/>
        </p:nvSpPr>
        <p:spPr>
          <a:xfrm>
            <a:off x="8921998" y="3172364"/>
            <a:ext cx="294468" cy="38471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 45"/>
          <p:cNvSpPr/>
          <p:nvPr/>
        </p:nvSpPr>
        <p:spPr>
          <a:xfrm>
            <a:off x="8849442" y="3874576"/>
            <a:ext cx="1596416" cy="1549831"/>
          </a:xfrm>
          <a:custGeom>
            <a:avLst/>
            <a:gdLst>
              <a:gd name="connsiteX0" fmla="*/ 1596416 w 1596416"/>
              <a:gd name="connsiteY0" fmla="*/ 0 h 1549831"/>
              <a:gd name="connsiteX1" fmla="*/ 1518924 w 1596416"/>
              <a:gd name="connsiteY1" fmla="*/ 46495 h 1549831"/>
              <a:gd name="connsiteX2" fmla="*/ 1472429 w 1596416"/>
              <a:gd name="connsiteY2" fmla="*/ 77492 h 1549831"/>
              <a:gd name="connsiteX3" fmla="*/ 1410436 w 1596416"/>
              <a:gd name="connsiteY3" fmla="*/ 108488 h 1549831"/>
              <a:gd name="connsiteX4" fmla="*/ 1348443 w 1596416"/>
              <a:gd name="connsiteY4" fmla="*/ 154983 h 1549831"/>
              <a:gd name="connsiteX5" fmla="*/ 1301948 w 1596416"/>
              <a:gd name="connsiteY5" fmla="*/ 170482 h 1549831"/>
              <a:gd name="connsiteX6" fmla="*/ 1255453 w 1596416"/>
              <a:gd name="connsiteY6" fmla="*/ 201478 h 1549831"/>
              <a:gd name="connsiteX7" fmla="*/ 1146965 w 1596416"/>
              <a:gd name="connsiteY7" fmla="*/ 340963 h 1549831"/>
              <a:gd name="connsiteX8" fmla="*/ 1115968 w 1596416"/>
              <a:gd name="connsiteY8" fmla="*/ 433953 h 1549831"/>
              <a:gd name="connsiteX9" fmla="*/ 1100470 w 1596416"/>
              <a:gd name="connsiteY9" fmla="*/ 480448 h 1549831"/>
              <a:gd name="connsiteX10" fmla="*/ 1069473 w 1596416"/>
              <a:gd name="connsiteY10" fmla="*/ 526943 h 1549831"/>
              <a:gd name="connsiteX11" fmla="*/ 1038477 w 1596416"/>
              <a:gd name="connsiteY11" fmla="*/ 619932 h 1549831"/>
              <a:gd name="connsiteX12" fmla="*/ 991982 w 1596416"/>
              <a:gd name="connsiteY12" fmla="*/ 712922 h 1549831"/>
              <a:gd name="connsiteX13" fmla="*/ 945487 w 1596416"/>
              <a:gd name="connsiteY13" fmla="*/ 743919 h 1549831"/>
              <a:gd name="connsiteX14" fmla="*/ 836999 w 1596416"/>
              <a:gd name="connsiteY14" fmla="*/ 883404 h 1549831"/>
              <a:gd name="connsiteX15" fmla="*/ 790504 w 1596416"/>
              <a:gd name="connsiteY15" fmla="*/ 945397 h 1549831"/>
              <a:gd name="connsiteX16" fmla="*/ 697514 w 1596416"/>
              <a:gd name="connsiteY16" fmla="*/ 1038387 h 1549831"/>
              <a:gd name="connsiteX17" fmla="*/ 666517 w 1596416"/>
              <a:gd name="connsiteY17" fmla="*/ 1084882 h 1549831"/>
              <a:gd name="connsiteX18" fmla="*/ 573527 w 1596416"/>
              <a:gd name="connsiteY18" fmla="*/ 1146875 h 1549831"/>
              <a:gd name="connsiteX19" fmla="*/ 527033 w 1596416"/>
              <a:gd name="connsiteY19" fmla="*/ 1193370 h 1549831"/>
              <a:gd name="connsiteX20" fmla="*/ 372050 w 1596416"/>
              <a:gd name="connsiteY20" fmla="*/ 1255363 h 1549831"/>
              <a:gd name="connsiteX21" fmla="*/ 263561 w 1596416"/>
              <a:gd name="connsiteY21" fmla="*/ 1286360 h 1549831"/>
              <a:gd name="connsiteX22" fmla="*/ 155073 w 1596416"/>
              <a:gd name="connsiteY22" fmla="*/ 1379349 h 1549831"/>
              <a:gd name="connsiteX23" fmla="*/ 108578 w 1596416"/>
              <a:gd name="connsiteY23" fmla="*/ 1394848 h 1549831"/>
              <a:gd name="connsiteX24" fmla="*/ 77582 w 1596416"/>
              <a:gd name="connsiteY24" fmla="*/ 1441343 h 1549831"/>
              <a:gd name="connsiteX25" fmla="*/ 46585 w 1596416"/>
              <a:gd name="connsiteY25" fmla="*/ 1503336 h 1549831"/>
              <a:gd name="connsiteX26" fmla="*/ 90 w 1596416"/>
              <a:gd name="connsiteY26" fmla="*/ 1549831 h 154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416" h="1549831">
                <a:moveTo>
                  <a:pt x="1596416" y="0"/>
                </a:moveTo>
                <a:cubicBezTo>
                  <a:pt x="1570585" y="15498"/>
                  <a:pt x="1544469" y="30530"/>
                  <a:pt x="1518924" y="46495"/>
                </a:cubicBezTo>
                <a:cubicBezTo>
                  <a:pt x="1503129" y="56367"/>
                  <a:pt x="1488602" y="68251"/>
                  <a:pt x="1472429" y="77492"/>
                </a:cubicBezTo>
                <a:cubicBezTo>
                  <a:pt x="1452370" y="88954"/>
                  <a:pt x="1430028" y="96243"/>
                  <a:pt x="1410436" y="108488"/>
                </a:cubicBezTo>
                <a:cubicBezTo>
                  <a:pt x="1388532" y="122178"/>
                  <a:pt x="1370870" y="142167"/>
                  <a:pt x="1348443" y="154983"/>
                </a:cubicBezTo>
                <a:cubicBezTo>
                  <a:pt x="1334259" y="163088"/>
                  <a:pt x="1316560" y="163176"/>
                  <a:pt x="1301948" y="170482"/>
                </a:cubicBezTo>
                <a:cubicBezTo>
                  <a:pt x="1285288" y="178812"/>
                  <a:pt x="1270951" y="191146"/>
                  <a:pt x="1255453" y="201478"/>
                </a:cubicBezTo>
                <a:cubicBezTo>
                  <a:pt x="1181302" y="312705"/>
                  <a:pt x="1219802" y="268126"/>
                  <a:pt x="1146965" y="340963"/>
                </a:cubicBezTo>
                <a:lnTo>
                  <a:pt x="1115968" y="433953"/>
                </a:lnTo>
                <a:cubicBezTo>
                  <a:pt x="1110802" y="449451"/>
                  <a:pt x="1109532" y="466855"/>
                  <a:pt x="1100470" y="480448"/>
                </a:cubicBezTo>
                <a:lnTo>
                  <a:pt x="1069473" y="526943"/>
                </a:lnTo>
                <a:lnTo>
                  <a:pt x="1038477" y="619932"/>
                </a:lnTo>
                <a:cubicBezTo>
                  <a:pt x="1025873" y="657745"/>
                  <a:pt x="1022024" y="682880"/>
                  <a:pt x="991982" y="712922"/>
                </a:cubicBezTo>
                <a:cubicBezTo>
                  <a:pt x="978811" y="726093"/>
                  <a:pt x="960985" y="733587"/>
                  <a:pt x="945487" y="743919"/>
                </a:cubicBezTo>
                <a:cubicBezTo>
                  <a:pt x="809440" y="947990"/>
                  <a:pt x="946253" y="755942"/>
                  <a:pt x="836999" y="883404"/>
                </a:cubicBezTo>
                <a:cubicBezTo>
                  <a:pt x="820189" y="903016"/>
                  <a:pt x="807784" y="926197"/>
                  <a:pt x="790504" y="945397"/>
                </a:cubicBezTo>
                <a:cubicBezTo>
                  <a:pt x="761179" y="977980"/>
                  <a:pt x="721830" y="1001913"/>
                  <a:pt x="697514" y="1038387"/>
                </a:cubicBezTo>
                <a:cubicBezTo>
                  <a:pt x="687182" y="1053885"/>
                  <a:pt x="680535" y="1072616"/>
                  <a:pt x="666517" y="1084882"/>
                </a:cubicBezTo>
                <a:cubicBezTo>
                  <a:pt x="638481" y="1109413"/>
                  <a:pt x="599869" y="1120533"/>
                  <a:pt x="573527" y="1146875"/>
                </a:cubicBezTo>
                <a:cubicBezTo>
                  <a:pt x="558029" y="1162373"/>
                  <a:pt x="544868" y="1180631"/>
                  <a:pt x="527033" y="1193370"/>
                </a:cubicBezTo>
                <a:cubicBezTo>
                  <a:pt x="487130" y="1221872"/>
                  <a:pt x="414388" y="1241250"/>
                  <a:pt x="372050" y="1255363"/>
                </a:cubicBezTo>
                <a:cubicBezTo>
                  <a:pt x="305355" y="1277595"/>
                  <a:pt x="341394" y="1266901"/>
                  <a:pt x="263561" y="1286360"/>
                </a:cubicBezTo>
                <a:cubicBezTo>
                  <a:pt x="226917" y="1323004"/>
                  <a:pt x="201466" y="1352839"/>
                  <a:pt x="155073" y="1379349"/>
                </a:cubicBezTo>
                <a:cubicBezTo>
                  <a:pt x="140889" y="1387454"/>
                  <a:pt x="124076" y="1389682"/>
                  <a:pt x="108578" y="1394848"/>
                </a:cubicBezTo>
                <a:cubicBezTo>
                  <a:pt x="98246" y="1410346"/>
                  <a:pt x="86823" y="1425171"/>
                  <a:pt x="77582" y="1441343"/>
                </a:cubicBezTo>
                <a:cubicBezTo>
                  <a:pt x="66119" y="1461402"/>
                  <a:pt x="61376" y="1485588"/>
                  <a:pt x="46585" y="1503336"/>
                </a:cubicBezTo>
                <a:cubicBezTo>
                  <a:pt x="-4209" y="1564287"/>
                  <a:pt x="90" y="1508192"/>
                  <a:pt x="90" y="15498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Freeform 46"/>
          <p:cNvSpPr/>
          <p:nvPr/>
        </p:nvSpPr>
        <p:spPr>
          <a:xfrm>
            <a:off x="7175715" y="2836190"/>
            <a:ext cx="2092271" cy="2557220"/>
          </a:xfrm>
          <a:custGeom>
            <a:avLst/>
            <a:gdLst>
              <a:gd name="connsiteX0" fmla="*/ 2092271 w 2092271"/>
              <a:gd name="connsiteY0" fmla="*/ 0 h 2557220"/>
              <a:gd name="connsiteX1" fmla="*/ 1844299 w 2092271"/>
              <a:gd name="connsiteY1" fmla="*/ 216976 h 2557220"/>
              <a:gd name="connsiteX2" fmla="*/ 1828800 w 2092271"/>
              <a:gd name="connsiteY2" fmla="*/ 263471 h 2557220"/>
              <a:gd name="connsiteX3" fmla="*/ 1766807 w 2092271"/>
              <a:gd name="connsiteY3" fmla="*/ 402956 h 2557220"/>
              <a:gd name="connsiteX4" fmla="*/ 1751309 w 2092271"/>
              <a:gd name="connsiteY4" fmla="*/ 464949 h 2557220"/>
              <a:gd name="connsiteX5" fmla="*/ 1735810 w 2092271"/>
              <a:gd name="connsiteY5" fmla="*/ 542441 h 2557220"/>
              <a:gd name="connsiteX6" fmla="*/ 1704814 w 2092271"/>
              <a:gd name="connsiteY6" fmla="*/ 635430 h 2557220"/>
              <a:gd name="connsiteX7" fmla="*/ 1689316 w 2092271"/>
              <a:gd name="connsiteY7" fmla="*/ 681925 h 2557220"/>
              <a:gd name="connsiteX8" fmla="*/ 1658319 w 2092271"/>
              <a:gd name="connsiteY8" fmla="*/ 1069383 h 2557220"/>
              <a:gd name="connsiteX9" fmla="*/ 1642821 w 2092271"/>
              <a:gd name="connsiteY9" fmla="*/ 1115878 h 2557220"/>
              <a:gd name="connsiteX10" fmla="*/ 1580827 w 2092271"/>
              <a:gd name="connsiteY10" fmla="*/ 1208868 h 2557220"/>
              <a:gd name="connsiteX11" fmla="*/ 1549831 w 2092271"/>
              <a:gd name="connsiteY11" fmla="*/ 1255363 h 2557220"/>
              <a:gd name="connsiteX12" fmla="*/ 1487838 w 2092271"/>
              <a:gd name="connsiteY12" fmla="*/ 1348352 h 2557220"/>
              <a:gd name="connsiteX13" fmla="*/ 1456841 w 2092271"/>
              <a:gd name="connsiteY13" fmla="*/ 1410346 h 2557220"/>
              <a:gd name="connsiteX14" fmla="*/ 1410346 w 2092271"/>
              <a:gd name="connsiteY14" fmla="*/ 1456841 h 2557220"/>
              <a:gd name="connsiteX15" fmla="*/ 1394848 w 2092271"/>
              <a:gd name="connsiteY15" fmla="*/ 1503335 h 2557220"/>
              <a:gd name="connsiteX16" fmla="*/ 1193370 w 2092271"/>
              <a:gd name="connsiteY16" fmla="*/ 1673817 h 2557220"/>
              <a:gd name="connsiteX17" fmla="*/ 1053885 w 2092271"/>
              <a:gd name="connsiteY17" fmla="*/ 1704813 h 2557220"/>
              <a:gd name="connsiteX18" fmla="*/ 1007390 w 2092271"/>
              <a:gd name="connsiteY18" fmla="*/ 1735810 h 2557220"/>
              <a:gd name="connsiteX19" fmla="*/ 883404 w 2092271"/>
              <a:gd name="connsiteY19" fmla="*/ 1766807 h 2557220"/>
              <a:gd name="connsiteX20" fmla="*/ 836909 w 2092271"/>
              <a:gd name="connsiteY20" fmla="*/ 1782305 h 2557220"/>
              <a:gd name="connsiteX21" fmla="*/ 743919 w 2092271"/>
              <a:gd name="connsiteY21" fmla="*/ 1844298 h 2557220"/>
              <a:gd name="connsiteX22" fmla="*/ 697424 w 2092271"/>
              <a:gd name="connsiteY22" fmla="*/ 1875295 h 2557220"/>
              <a:gd name="connsiteX23" fmla="*/ 635431 w 2092271"/>
              <a:gd name="connsiteY23" fmla="*/ 1906291 h 2557220"/>
              <a:gd name="connsiteX24" fmla="*/ 495946 w 2092271"/>
              <a:gd name="connsiteY24" fmla="*/ 2014779 h 2557220"/>
              <a:gd name="connsiteX25" fmla="*/ 402956 w 2092271"/>
              <a:gd name="connsiteY25" fmla="*/ 2092271 h 2557220"/>
              <a:gd name="connsiteX26" fmla="*/ 294468 w 2092271"/>
              <a:gd name="connsiteY26" fmla="*/ 2185261 h 2557220"/>
              <a:gd name="connsiteX27" fmla="*/ 232475 w 2092271"/>
              <a:gd name="connsiteY27" fmla="*/ 2278251 h 2557220"/>
              <a:gd name="connsiteX28" fmla="*/ 154983 w 2092271"/>
              <a:gd name="connsiteY28" fmla="*/ 2371241 h 2557220"/>
              <a:gd name="connsiteX29" fmla="*/ 92990 w 2092271"/>
              <a:gd name="connsiteY29" fmla="*/ 2386739 h 2557220"/>
              <a:gd name="connsiteX30" fmla="*/ 15499 w 2092271"/>
              <a:gd name="connsiteY30" fmla="*/ 2510725 h 2557220"/>
              <a:gd name="connsiteX31" fmla="*/ 0 w 2092271"/>
              <a:gd name="connsiteY31" fmla="*/ 2557220 h 25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92271" h="2557220">
                <a:moveTo>
                  <a:pt x="2092271" y="0"/>
                </a:moveTo>
                <a:cubicBezTo>
                  <a:pt x="2009614" y="72325"/>
                  <a:pt x="1921962" y="139313"/>
                  <a:pt x="1844299" y="216976"/>
                </a:cubicBezTo>
                <a:cubicBezTo>
                  <a:pt x="1832747" y="228528"/>
                  <a:pt x="1836106" y="248859"/>
                  <a:pt x="1828800" y="263471"/>
                </a:cubicBezTo>
                <a:cubicBezTo>
                  <a:pt x="1777917" y="365238"/>
                  <a:pt x="1806788" y="243030"/>
                  <a:pt x="1766807" y="402956"/>
                </a:cubicBezTo>
                <a:cubicBezTo>
                  <a:pt x="1761641" y="423620"/>
                  <a:pt x="1755930" y="444156"/>
                  <a:pt x="1751309" y="464949"/>
                </a:cubicBezTo>
                <a:cubicBezTo>
                  <a:pt x="1745595" y="490664"/>
                  <a:pt x="1742741" y="517027"/>
                  <a:pt x="1735810" y="542441"/>
                </a:cubicBezTo>
                <a:cubicBezTo>
                  <a:pt x="1727213" y="573963"/>
                  <a:pt x="1715146" y="604434"/>
                  <a:pt x="1704814" y="635430"/>
                </a:cubicBezTo>
                <a:lnTo>
                  <a:pt x="1689316" y="681925"/>
                </a:lnTo>
                <a:cubicBezTo>
                  <a:pt x="1678984" y="811078"/>
                  <a:pt x="1699290" y="946466"/>
                  <a:pt x="1658319" y="1069383"/>
                </a:cubicBezTo>
                <a:cubicBezTo>
                  <a:pt x="1653153" y="1084881"/>
                  <a:pt x="1650755" y="1101597"/>
                  <a:pt x="1642821" y="1115878"/>
                </a:cubicBezTo>
                <a:cubicBezTo>
                  <a:pt x="1624729" y="1148443"/>
                  <a:pt x="1601492" y="1177871"/>
                  <a:pt x="1580827" y="1208868"/>
                </a:cubicBezTo>
                <a:lnTo>
                  <a:pt x="1549831" y="1255363"/>
                </a:lnTo>
                <a:lnTo>
                  <a:pt x="1487838" y="1348352"/>
                </a:lnTo>
                <a:cubicBezTo>
                  <a:pt x="1477506" y="1369017"/>
                  <a:pt x="1470270" y="1391546"/>
                  <a:pt x="1456841" y="1410346"/>
                </a:cubicBezTo>
                <a:cubicBezTo>
                  <a:pt x="1444101" y="1428181"/>
                  <a:pt x="1425844" y="1441343"/>
                  <a:pt x="1410346" y="1456841"/>
                </a:cubicBezTo>
                <a:cubicBezTo>
                  <a:pt x="1405180" y="1472339"/>
                  <a:pt x="1405053" y="1490578"/>
                  <a:pt x="1394848" y="1503335"/>
                </a:cubicBezTo>
                <a:cubicBezTo>
                  <a:pt x="1371255" y="1532826"/>
                  <a:pt x="1247884" y="1660189"/>
                  <a:pt x="1193370" y="1673817"/>
                </a:cubicBezTo>
                <a:cubicBezTo>
                  <a:pt x="1105821" y="1695704"/>
                  <a:pt x="1152264" y="1685138"/>
                  <a:pt x="1053885" y="1704813"/>
                </a:cubicBezTo>
                <a:cubicBezTo>
                  <a:pt x="1038387" y="1715145"/>
                  <a:pt x="1024895" y="1729444"/>
                  <a:pt x="1007390" y="1735810"/>
                </a:cubicBezTo>
                <a:cubicBezTo>
                  <a:pt x="967354" y="1750369"/>
                  <a:pt x="924504" y="1755598"/>
                  <a:pt x="883404" y="1766807"/>
                </a:cubicBezTo>
                <a:cubicBezTo>
                  <a:pt x="867643" y="1771105"/>
                  <a:pt x="852407" y="1777139"/>
                  <a:pt x="836909" y="1782305"/>
                </a:cubicBezTo>
                <a:lnTo>
                  <a:pt x="743919" y="1844298"/>
                </a:lnTo>
                <a:cubicBezTo>
                  <a:pt x="728421" y="1854630"/>
                  <a:pt x="714084" y="1866965"/>
                  <a:pt x="697424" y="1875295"/>
                </a:cubicBezTo>
                <a:lnTo>
                  <a:pt x="635431" y="1906291"/>
                </a:lnTo>
                <a:cubicBezTo>
                  <a:pt x="530889" y="2010833"/>
                  <a:pt x="584027" y="1985419"/>
                  <a:pt x="495946" y="2014779"/>
                </a:cubicBezTo>
                <a:cubicBezTo>
                  <a:pt x="393184" y="2083288"/>
                  <a:pt x="507372" y="2002771"/>
                  <a:pt x="402956" y="2092271"/>
                </a:cubicBezTo>
                <a:cubicBezTo>
                  <a:pt x="263783" y="2211563"/>
                  <a:pt x="409839" y="2069890"/>
                  <a:pt x="294468" y="2185261"/>
                </a:cubicBezTo>
                <a:cubicBezTo>
                  <a:pt x="267232" y="2266970"/>
                  <a:pt x="296971" y="2200856"/>
                  <a:pt x="232475" y="2278251"/>
                </a:cubicBezTo>
                <a:cubicBezTo>
                  <a:pt x="203297" y="2313265"/>
                  <a:pt x="198203" y="2346544"/>
                  <a:pt x="154983" y="2371241"/>
                </a:cubicBezTo>
                <a:cubicBezTo>
                  <a:pt x="136489" y="2381809"/>
                  <a:pt x="113654" y="2381573"/>
                  <a:pt x="92990" y="2386739"/>
                </a:cubicBezTo>
                <a:cubicBezTo>
                  <a:pt x="19308" y="2435859"/>
                  <a:pt x="52386" y="2400064"/>
                  <a:pt x="15499" y="2510725"/>
                </a:cubicBezTo>
                <a:lnTo>
                  <a:pt x="0" y="25572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Freeform 47"/>
          <p:cNvSpPr/>
          <p:nvPr/>
        </p:nvSpPr>
        <p:spPr>
          <a:xfrm>
            <a:off x="6865749" y="2898183"/>
            <a:ext cx="1596326" cy="1690119"/>
          </a:xfrm>
          <a:custGeom>
            <a:avLst/>
            <a:gdLst>
              <a:gd name="connsiteX0" fmla="*/ 1596326 w 1596326"/>
              <a:gd name="connsiteY0" fmla="*/ 0 h 1690119"/>
              <a:gd name="connsiteX1" fmla="*/ 1410346 w 1596326"/>
              <a:gd name="connsiteY1" fmla="*/ 170481 h 1690119"/>
              <a:gd name="connsiteX2" fmla="*/ 1363851 w 1596326"/>
              <a:gd name="connsiteY2" fmla="*/ 263471 h 1690119"/>
              <a:gd name="connsiteX3" fmla="*/ 1332854 w 1596326"/>
              <a:gd name="connsiteY3" fmla="*/ 309966 h 1690119"/>
              <a:gd name="connsiteX4" fmla="*/ 1317356 w 1596326"/>
              <a:gd name="connsiteY4" fmla="*/ 356461 h 1690119"/>
              <a:gd name="connsiteX5" fmla="*/ 1224366 w 1596326"/>
              <a:gd name="connsiteY5" fmla="*/ 495946 h 1690119"/>
              <a:gd name="connsiteX6" fmla="*/ 1193370 w 1596326"/>
              <a:gd name="connsiteY6" fmla="*/ 542441 h 1690119"/>
              <a:gd name="connsiteX7" fmla="*/ 1177871 w 1596326"/>
              <a:gd name="connsiteY7" fmla="*/ 588936 h 1690119"/>
              <a:gd name="connsiteX8" fmla="*/ 1131376 w 1596326"/>
              <a:gd name="connsiteY8" fmla="*/ 635431 h 1690119"/>
              <a:gd name="connsiteX9" fmla="*/ 1100380 w 1596326"/>
              <a:gd name="connsiteY9" fmla="*/ 681925 h 1690119"/>
              <a:gd name="connsiteX10" fmla="*/ 1038387 w 1596326"/>
              <a:gd name="connsiteY10" fmla="*/ 743919 h 1690119"/>
              <a:gd name="connsiteX11" fmla="*/ 1007390 w 1596326"/>
              <a:gd name="connsiteY11" fmla="*/ 790414 h 1690119"/>
              <a:gd name="connsiteX12" fmla="*/ 960895 w 1596326"/>
              <a:gd name="connsiteY12" fmla="*/ 836909 h 1690119"/>
              <a:gd name="connsiteX13" fmla="*/ 929898 w 1596326"/>
              <a:gd name="connsiteY13" fmla="*/ 898902 h 1690119"/>
              <a:gd name="connsiteX14" fmla="*/ 883404 w 1596326"/>
              <a:gd name="connsiteY14" fmla="*/ 945397 h 1690119"/>
              <a:gd name="connsiteX15" fmla="*/ 852407 w 1596326"/>
              <a:gd name="connsiteY15" fmla="*/ 991892 h 1690119"/>
              <a:gd name="connsiteX16" fmla="*/ 712922 w 1596326"/>
              <a:gd name="connsiteY16" fmla="*/ 1115878 h 1690119"/>
              <a:gd name="connsiteX17" fmla="*/ 619932 w 1596326"/>
              <a:gd name="connsiteY17" fmla="*/ 1177871 h 1690119"/>
              <a:gd name="connsiteX18" fmla="*/ 526943 w 1596326"/>
              <a:gd name="connsiteY18" fmla="*/ 1239864 h 1690119"/>
              <a:gd name="connsiteX19" fmla="*/ 480448 w 1596326"/>
              <a:gd name="connsiteY19" fmla="*/ 1270861 h 1690119"/>
              <a:gd name="connsiteX20" fmla="*/ 387458 w 1596326"/>
              <a:gd name="connsiteY20" fmla="*/ 1348353 h 1690119"/>
              <a:gd name="connsiteX21" fmla="*/ 356461 w 1596326"/>
              <a:gd name="connsiteY21" fmla="*/ 1394848 h 1690119"/>
              <a:gd name="connsiteX22" fmla="*/ 309966 w 1596326"/>
              <a:gd name="connsiteY22" fmla="*/ 1425844 h 1690119"/>
              <a:gd name="connsiteX23" fmla="*/ 201478 w 1596326"/>
              <a:gd name="connsiteY23" fmla="*/ 1549831 h 1690119"/>
              <a:gd name="connsiteX24" fmla="*/ 123987 w 1596326"/>
              <a:gd name="connsiteY24" fmla="*/ 1627322 h 1690119"/>
              <a:gd name="connsiteX25" fmla="*/ 30997 w 1596326"/>
              <a:gd name="connsiteY25" fmla="*/ 1689315 h 1690119"/>
              <a:gd name="connsiteX26" fmla="*/ 0 w 1596326"/>
              <a:gd name="connsiteY26" fmla="*/ 1658319 h 16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96326" h="1690119">
                <a:moveTo>
                  <a:pt x="1596326" y="0"/>
                </a:moveTo>
                <a:cubicBezTo>
                  <a:pt x="1534333" y="56827"/>
                  <a:pt x="1469812" y="111015"/>
                  <a:pt x="1410346" y="170481"/>
                </a:cubicBezTo>
                <a:cubicBezTo>
                  <a:pt x="1365928" y="214899"/>
                  <a:pt x="1389062" y="213049"/>
                  <a:pt x="1363851" y="263471"/>
                </a:cubicBezTo>
                <a:cubicBezTo>
                  <a:pt x="1355521" y="280131"/>
                  <a:pt x="1343186" y="294468"/>
                  <a:pt x="1332854" y="309966"/>
                </a:cubicBezTo>
                <a:cubicBezTo>
                  <a:pt x="1327688" y="325464"/>
                  <a:pt x="1325290" y="342180"/>
                  <a:pt x="1317356" y="356461"/>
                </a:cubicBezTo>
                <a:cubicBezTo>
                  <a:pt x="1317348" y="356476"/>
                  <a:pt x="1239869" y="472691"/>
                  <a:pt x="1224366" y="495946"/>
                </a:cubicBezTo>
                <a:cubicBezTo>
                  <a:pt x="1214034" y="511444"/>
                  <a:pt x="1199260" y="524770"/>
                  <a:pt x="1193370" y="542441"/>
                </a:cubicBezTo>
                <a:cubicBezTo>
                  <a:pt x="1188204" y="557939"/>
                  <a:pt x="1186933" y="575343"/>
                  <a:pt x="1177871" y="588936"/>
                </a:cubicBezTo>
                <a:cubicBezTo>
                  <a:pt x="1165713" y="607173"/>
                  <a:pt x="1145408" y="618593"/>
                  <a:pt x="1131376" y="635431"/>
                </a:cubicBezTo>
                <a:cubicBezTo>
                  <a:pt x="1119452" y="649740"/>
                  <a:pt x="1112502" y="667783"/>
                  <a:pt x="1100380" y="681925"/>
                </a:cubicBezTo>
                <a:cubicBezTo>
                  <a:pt x="1081361" y="704114"/>
                  <a:pt x="1057406" y="721730"/>
                  <a:pt x="1038387" y="743919"/>
                </a:cubicBezTo>
                <a:cubicBezTo>
                  <a:pt x="1026265" y="758062"/>
                  <a:pt x="1019315" y="776105"/>
                  <a:pt x="1007390" y="790414"/>
                </a:cubicBezTo>
                <a:cubicBezTo>
                  <a:pt x="993358" y="807252"/>
                  <a:pt x="973635" y="819074"/>
                  <a:pt x="960895" y="836909"/>
                </a:cubicBezTo>
                <a:cubicBezTo>
                  <a:pt x="947466" y="855709"/>
                  <a:pt x="943327" y="880102"/>
                  <a:pt x="929898" y="898902"/>
                </a:cubicBezTo>
                <a:cubicBezTo>
                  <a:pt x="917159" y="916737"/>
                  <a:pt x="897435" y="928559"/>
                  <a:pt x="883404" y="945397"/>
                </a:cubicBezTo>
                <a:cubicBezTo>
                  <a:pt x="871480" y="959707"/>
                  <a:pt x="864782" y="977970"/>
                  <a:pt x="852407" y="991892"/>
                </a:cubicBezTo>
                <a:cubicBezTo>
                  <a:pt x="680168" y="1185659"/>
                  <a:pt x="823968" y="1023339"/>
                  <a:pt x="712922" y="1115878"/>
                </a:cubicBezTo>
                <a:cubicBezTo>
                  <a:pt x="635527" y="1180374"/>
                  <a:pt x="701641" y="1150635"/>
                  <a:pt x="619932" y="1177871"/>
                </a:cubicBezTo>
                <a:lnTo>
                  <a:pt x="526943" y="1239864"/>
                </a:lnTo>
                <a:cubicBezTo>
                  <a:pt x="511445" y="1250196"/>
                  <a:pt x="493619" y="1257690"/>
                  <a:pt x="480448" y="1270861"/>
                </a:cubicBezTo>
                <a:cubicBezTo>
                  <a:pt x="420782" y="1330527"/>
                  <a:pt x="452190" y="1305198"/>
                  <a:pt x="387458" y="1348353"/>
                </a:cubicBezTo>
                <a:cubicBezTo>
                  <a:pt x="377126" y="1363851"/>
                  <a:pt x="369632" y="1381677"/>
                  <a:pt x="356461" y="1394848"/>
                </a:cubicBezTo>
                <a:cubicBezTo>
                  <a:pt x="343290" y="1408019"/>
                  <a:pt x="322232" y="1411826"/>
                  <a:pt x="309966" y="1425844"/>
                </a:cubicBezTo>
                <a:cubicBezTo>
                  <a:pt x="183394" y="1570497"/>
                  <a:pt x="306093" y="1480087"/>
                  <a:pt x="201478" y="1549831"/>
                </a:cubicBezTo>
                <a:cubicBezTo>
                  <a:pt x="144652" y="1635070"/>
                  <a:pt x="201478" y="1562746"/>
                  <a:pt x="123987" y="1627322"/>
                </a:cubicBezTo>
                <a:cubicBezTo>
                  <a:pt x="103172" y="1644668"/>
                  <a:pt x="70535" y="1697222"/>
                  <a:pt x="30997" y="1689315"/>
                </a:cubicBezTo>
                <a:cubicBezTo>
                  <a:pt x="16669" y="1686449"/>
                  <a:pt x="10332" y="1668651"/>
                  <a:pt x="0" y="16583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2" idx="3"/>
          </p:cNvCxnSpPr>
          <p:nvPr/>
        </p:nvCxnSpPr>
        <p:spPr>
          <a:xfrm>
            <a:off x="7976183" y="3677728"/>
            <a:ext cx="945815" cy="51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0"/>
          </p:cNvCxnSpPr>
          <p:nvPr/>
        </p:nvCxnSpPr>
        <p:spPr>
          <a:xfrm flipH="1" flipV="1">
            <a:off x="9097505" y="3605903"/>
            <a:ext cx="121416" cy="48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4" idx="0"/>
          </p:cNvCxnSpPr>
          <p:nvPr/>
        </p:nvCxnSpPr>
        <p:spPr>
          <a:xfrm flipH="1">
            <a:off x="8308863" y="3441020"/>
            <a:ext cx="653818" cy="602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5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449" y="1440258"/>
            <a:ext cx="9601196" cy="1303867"/>
          </a:xfrm>
        </p:spPr>
        <p:txBody>
          <a:bodyPr>
            <a:normAutofit fontScale="90000"/>
          </a:bodyPr>
          <a:lstStyle/>
          <a:p>
            <a:pPr algn="l" rtl="0"/>
            <a:br>
              <a:rPr lang="en-US" sz="6000" dirty="0"/>
            </a:br>
            <a:r>
              <a:rPr lang="en-US" sz="4900" dirty="0"/>
              <a:t>Hamming Net  </a:t>
            </a:r>
            <a:r>
              <a:rPr lang="en-US" sz="4000" dirty="0"/>
              <a:t>(assume bipolar for simplicity)</a:t>
            </a:r>
            <a:br>
              <a:rPr lang="en-US" sz="4900" dirty="0"/>
            </a:br>
            <a:r>
              <a:rPr lang="en-US" sz="2700" dirty="0"/>
              <a:t>1.  </a:t>
            </a:r>
            <a:r>
              <a:rPr lang="en-US" sz="2000" dirty="0"/>
              <a:t>Pick number of cluster units.</a:t>
            </a:r>
            <a:br>
              <a:rPr lang="en-US" sz="2000" dirty="0"/>
            </a:br>
            <a:r>
              <a:rPr lang="en-US" sz="2000" dirty="0"/>
              <a:t>2. STORE:  Assign weights to cluster unit input weights (This gives address of cluster in data space.)</a:t>
            </a:r>
            <a:br>
              <a:rPr lang="en-US" sz="2000" dirty="0"/>
            </a:br>
            <a:r>
              <a:rPr lang="en-US" sz="2000" dirty="0"/>
              <a:t>3. Give data point;  value of cluster indicates number agree – number disagree.   Largest value should be chosen cluster</a:t>
            </a:r>
            <a:br>
              <a:rPr lang="en-US" sz="2000" dirty="0"/>
            </a:br>
            <a:br>
              <a:rPr lang="en-US" sz="2000" dirty="0"/>
            </a:b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endParaRPr lang="he-IL" sz="2700" dirty="0"/>
          </a:p>
        </p:txBody>
      </p:sp>
      <p:sp>
        <p:nvSpPr>
          <p:cNvPr id="4" name="Flowchart: Connector 3"/>
          <p:cNvSpPr/>
          <p:nvPr/>
        </p:nvSpPr>
        <p:spPr>
          <a:xfrm>
            <a:off x="1927274" y="310055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lowchart: Connector 4"/>
          <p:cNvSpPr/>
          <p:nvPr/>
        </p:nvSpPr>
        <p:spPr>
          <a:xfrm>
            <a:off x="1927274" y="3879296"/>
            <a:ext cx="457200" cy="457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lowchart: Connector 5"/>
          <p:cNvSpPr/>
          <p:nvPr/>
        </p:nvSpPr>
        <p:spPr>
          <a:xfrm>
            <a:off x="1927274" y="4951437"/>
            <a:ext cx="457200" cy="4572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lowchart: Connector 6"/>
          <p:cNvSpPr/>
          <p:nvPr/>
        </p:nvSpPr>
        <p:spPr>
          <a:xfrm>
            <a:off x="4403188" y="2743200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Connector 7"/>
          <p:cNvSpPr/>
          <p:nvPr/>
        </p:nvSpPr>
        <p:spPr>
          <a:xfrm>
            <a:off x="4403188" y="363662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lowchart: Connector 8"/>
          <p:cNvSpPr/>
          <p:nvPr/>
        </p:nvSpPr>
        <p:spPr>
          <a:xfrm>
            <a:off x="4356589" y="4390715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Connector 9"/>
          <p:cNvSpPr/>
          <p:nvPr/>
        </p:nvSpPr>
        <p:spPr>
          <a:xfrm>
            <a:off x="4403188" y="5322018"/>
            <a:ext cx="457200" cy="47126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35237" y="2943039"/>
            <a:ext cx="2018714" cy="35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44726" y="3100558"/>
            <a:ext cx="1659988" cy="10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84474" y="3214468"/>
            <a:ext cx="1920240" cy="196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2384474" y="3300151"/>
            <a:ext cx="1920240" cy="54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</p:cNvCxnSpPr>
          <p:nvPr/>
        </p:nvCxnSpPr>
        <p:spPr>
          <a:xfrm flipV="1">
            <a:off x="2384474" y="3981157"/>
            <a:ext cx="1737360" cy="12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3711" y="4107896"/>
            <a:ext cx="1547446" cy="106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84474" y="3571826"/>
            <a:ext cx="1920240" cy="175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33711" y="4107896"/>
            <a:ext cx="1871003" cy="13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6"/>
          </p:cNvCxnSpPr>
          <p:nvPr/>
        </p:nvCxnSpPr>
        <p:spPr>
          <a:xfrm>
            <a:off x="2384474" y="5180037"/>
            <a:ext cx="17373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60388" y="2978834"/>
            <a:ext cx="1368962" cy="23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60388" y="3981157"/>
            <a:ext cx="1273712" cy="35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58536" y="4598298"/>
            <a:ext cx="3339611" cy="43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6"/>
          </p:cNvCxnSpPr>
          <p:nvPr/>
        </p:nvCxnSpPr>
        <p:spPr>
          <a:xfrm flipV="1">
            <a:off x="4860388" y="4951437"/>
            <a:ext cx="1280160" cy="6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702047" y="3388591"/>
            <a:ext cx="3302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MAXNET</a:t>
            </a:r>
          </a:p>
        </p:txBody>
      </p:sp>
    </p:spTree>
    <p:extLst>
      <p:ext uri="{BB962C8B-B14F-4D97-AF65-F5344CB8AC3E}">
        <p14:creationId xmlns:p14="http://schemas.microsoft.com/office/powerpoint/2010/main" val="304500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you only know the number of clusters but not where they are in input space? (e.g. in non-uniform distribution)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Kohonen</a:t>
            </a:r>
            <a:r>
              <a:rPr lang="en-US" dirty="0">
                <a:solidFill>
                  <a:srgbClr val="FF0000"/>
                </a:solidFill>
              </a:rPr>
              <a:t> Net;  finds by itself via self–organization the location of cluster points.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88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e-IL" sz="1400"/>
              <a:t>L. Manevitz</a:t>
            </a:r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609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he-IL"/>
              <a:t>Self-Organizing Network</a:t>
            </a:r>
          </a:p>
        </p:txBody>
      </p:sp>
      <p:sp>
        <p:nvSpPr>
          <p:cNvPr id="120837" name="Oval 3"/>
          <p:cNvSpPr>
            <a:spLocks noChangeArrowheads="1"/>
          </p:cNvSpPr>
          <p:nvPr/>
        </p:nvSpPr>
        <p:spPr bwMode="auto">
          <a:xfrm>
            <a:off x="2971800" y="32766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38" name="Oval 4"/>
          <p:cNvSpPr>
            <a:spLocks noChangeArrowheads="1"/>
          </p:cNvSpPr>
          <p:nvPr/>
        </p:nvSpPr>
        <p:spPr bwMode="auto">
          <a:xfrm>
            <a:off x="4876800" y="20574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39" name="Line 5"/>
          <p:cNvSpPr>
            <a:spLocks noChangeShapeType="1"/>
          </p:cNvSpPr>
          <p:nvPr/>
        </p:nvSpPr>
        <p:spPr bwMode="auto">
          <a:xfrm flipV="1">
            <a:off x="3352800" y="2438400"/>
            <a:ext cx="144780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840" name="Oval 6"/>
          <p:cNvSpPr>
            <a:spLocks noChangeArrowheads="1"/>
          </p:cNvSpPr>
          <p:nvPr/>
        </p:nvSpPr>
        <p:spPr bwMode="auto">
          <a:xfrm>
            <a:off x="2971800" y="3962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41" name="Oval 7"/>
          <p:cNvSpPr>
            <a:spLocks noChangeArrowheads="1"/>
          </p:cNvSpPr>
          <p:nvPr/>
        </p:nvSpPr>
        <p:spPr bwMode="auto">
          <a:xfrm>
            <a:off x="2971800" y="4648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he-IL" altLang="he-IL" sz="2400"/>
          </a:p>
        </p:txBody>
      </p:sp>
      <p:sp>
        <p:nvSpPr>
          <p:cNvPr id="120842" name="Text Box 8"/>
          <p:cNvSpPr txBox="1">
            <a:spLocks noChangeArrowheads="1"/>
          </p:cNvSpPr>
          <p:nvPr/>
        </p:nvSpPr>
        <p:spPr bwMode="auto">
          <a:xfrm>
            <a:off x="8305800" y="2133601"/>
            <a:ext cx="2819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he-IL" altLang="he-IL" sz="3000" b="1">
              <a:latin typeface="Arial" panose="020B0604020202020204" pitchFamily="34" charset="0"/>
            </a:endParaRPr>
          </a:p>
        </p:txBody>
      </p:sp>
      <p:sp>
        <p:nvSpPr>
          <p:cNvPr id="120843" name="Line 9"/>
          <p:cNvSpPr>
            <a:spLocks noChangeShapeType="1"/>
          </p:cNvSpPr>
          <p:nvPr/>
        </p:nvSpPr>
        <p:spPr bwMode="auto">
          <a:xfrm flipV="1">
            <a:off x="3581400" y="2667000"/>
            <a:ext cx="1219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4" name="Line 10"/>
          <p:cNvSpPr>
            <a:spLocks noChangeShapeType="1"/>
          </p:cNvSpPr>
          <p:nvPr/>
        </p:nvSpPr>
        <p:spPr bwMode="auto">
          <a:xfrm flipV="1">
            <a:off x="3505200" y="2819400"/>
            <a:ext cx="12954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5" name="Text Box 11"/>
          <p:cNvSpPr txBox="1">
            <a:spLocks noChangeArrowheads="1"/>
          </p:cNvSpPr>
          <p:nvPr/>
        </p:nvSpPr>
        <p:spPr bwMode="auto">
          <a:xfrm>
            <a:off x="6172200" y="1828801"/>
            <a:ext cx="41910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he-IL" sz="2000" dirty="0">
                <a:latin typeface="Arial" panose="020B0604020202020204" pitchFamily="34" charset="0"/>
              </a:rPr>
              <a:t>Weights from input give “location” to neuron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he-IL" sz="2000" dirty="0" err="1">
                <a:latin typeface="Arial" panose="020B0604020202020204" pitchFamily="34" charset="0"/>
              </a:rPr>
              <a:t>Kohonen</a:t>
            </a:r>
            <a:r>
              <a:rPr lang="en-US" altLang="he-IL" sz="2000" dirty="0">
                <a:latin typeface="Arial" panose="020B0604020202020204" pitchFamily="34" charset="0"/>
              </a:rPr>
              <a:t> algorithm results in “winner” neuron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he-IL" sz="2000" dirty="0">
                <a:latin typeface="Arial" panose="020B0604020202020204" pitchFamily="34" charset="0"/>
              </a:rPr>
              <a:t>After training, close input patterns have </a:t>
            </a:r>
            <a:r>
              <a:rPr lang="en-US" altLang="he-IL" sz="2000" b="1" dirty="0">
                <a:latin typeface="Arial" panose="020B0604020202020204" pitchFamily="34" charset="0"/>
              </a:rPr>
              <a:t>topologically </a:t>
            </a:r>
            <a:r>
              <a:rPr lang="en-US" altLang="he-IL" sz="2000" dirty="0">
                <a:latin typeface="Arial" panose="020B0604020202020204" pitchFamily="34" charset="0"/>
              </a:rPr>
              <a:t>close winners</a:t>
            </a:r>
          </a:p>
          <a:p>
            <a:pPr algn="ctr" eaLnBrk="1" hangingPunct="1">
              <a:spcBef>
                <a:spcPct val="50000"/>
              </a:spcBef>
            </a:pPr>
            <a:endParaRPr lang="en-US" altLang="he-IL" sz="2000" dirty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he-IL" sz="2000" b="1" dirty="0">
              <a:latin typeface="Arial" panose="020B0604020202020204" pitchFamily="34" charset="0"/>
            </a:endParaRPr>
          </a:p>
        </p:txBody>
      </p:sp>
      <p:sp>
        <p:nvSpPr>
          <p:cNvPr id="120846" name="Text Box 12"/>
          <p:cNvSpPr txBox="1">
            <a:spLocks noChangeArrowheads="1"/>
          </p:cNvSpPr>
          <p:nvPr/>
        </p:nvSpPr>
        <p:spPr bwMode="auto">
          <a:xfrm>
            <a:off x="5295900" y="4290765"/>
            <a:ext cx="4419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he-IL" sz="3000" b="1" dirty="0">
                <a:latin typeface="Arial" panose="020B0604020202020204" pitchFamily="34" charset="0"/>
              </a:rPr>
              <a:t>Results in </a:t>
            </a:r>
            <a:r>
              <a:rPr lang="en-US" altLang="he-IL" sz="3000" b="1" dirty="0" err="1">
                <a:latin typeface="Arial" panose="020B0604020202020204" pitchFamily="34" charset="0"/>
              </a:rPr>
              <a:t>Equi</a:t>
            </a:r>
            <a:r>
              <a:rPr lang="en-US" altLang="he-IL" sz="3000" b="1" dirty="0">
                <a:latin typeface="Arial" panose="020B0604020202020204" pitchFamily="34" charset="0"/>
              </a:rPr>
              <a:t>-probable Continuous Mapping (without teacher)</a:t>
            </a:r>
          </a:p>
        </p:txBody>
      </p:sp>
    </p:spTree>
    <p:extLst>
      <p:ext uri="{BB962C8B-B14F-4D97-AF65-F5344CB8AC3E}">
        <p14:creationId xmlns:p14="http://schemas.microsoft.com/office/powerpoint/2010/main" val="53032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846548"/>
              </p:ext>
            </p:extLst>
          </p:nvPr>
        </p:nvGraphicFramePr>
        <p:xfrm>
          <a:off x="2603443" y="-288800"/>
          <a:ext cx="5715000" cy="8086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5667177" imgH="8019676" progId="Acrobat.Document.DC">
                  <p:embed/>
                </p:oleObj>
              </mc:Choice>
              <mc:Fallback>
                <p:oleObj name="Acrobat Document" r:id="rId3" imgW="5667177" imgH="8019676" progId="Acrobat.Document.DC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443" y="-288800"/>
                        <a:ext cx="5715000" cy="8086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882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6988</TotalTime>
  <Words>549</Words>
  <Application>Microsoft Office PowerPoint</Application>
  <PresentationFormat>Widescreen</PresentationFormat>
  <Paragraphs>91</Paragraphs>
  <Slides>25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Garamond</vt:lpstr>
      <vt:lpstr>Symbol</vt:lpstr>
      <vt:lpstr>Times New Roman</vt:lpstr>
      <vt:lpstr>Organic</vt:lpstr>
      <vt:lpstr>Acrobat Document</vt:lpstr>
      <vt:lpstr> </vt:lpstr>
      <vt:lpstr>PowerPoint Presentation</vt:lpstr>
      <vt:lpstr>Networks with Loops (1) (More next time) </vt:lpstr>
      <vt:lpstr>(MaxNet): Competitive Network</vt:lpstr>
      <vt:lpstr>Visualizing Weights and Vectors in Same Space</vt:lpstr>
      <vt:lpstr> Hamming Net  (assume bipolar for simplicity) 1.  Pick number of cluster units. 2. STORE:  Assign weights to cluster unit input weights (This gives address of cluster in data space.) 3. Give data point;  value of cluster indicates number agree – number disagree.   Largest value should be chosen cluster      </vt:lpstr>
      <vt:lpstr>What if you only know the number of clusters but not where they are in input space? (e.g. in non-uniform distribution)</vt:lpstr>
      <vt:lpstr>Self-Organizing Network</vt:lpstr>
      <vt:lpstr>PowerPoint Presentation</vt:lpstr>
      <vt:lpstr>Self-Organizing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Placement of Mesh via Self Organizing NNs2</vt:lpstr>
      <vt:lpstr>(MaxNet)</vt:lpstr>
      <vt:lpstr>Reminder     Independence and Correlations</vt:lpstr>
      <vt:lpstr>Visualizing Weights and Vectors in Same Space</vt:lpstr>
      <vt:lpstr>Hamming Net and Correlations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Seelf Organizing Maps  Part I</dc:title>
  <dc:creator>Larry</dc:creator>
  <cp:lastModifiedBy>Larry Manevitz</cp:lastModifiedBy>
  <cp:revision>7</cp:revision>
  <dcterms:created xsi:type="dcterms:W3CDTF">2021-05-25T15:26:44Z</dcterms:created>
  <dcterms:modified xsi:type="dcterms:W3CDTF">2022-05-24T16:08:39Z</dcterms:modified>
</cp:coreProperties>
</file>